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9" r:id="rId11"/>
    <p:sldId id="328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295" r:id="rId21"/>
    <p:sldId id="298" r:id="rId22"/>
    <p:sldId id="296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6" r:id="rId39"/>
    <p:sldId id="317" r:id="rId40"/>
    <p:sldId id="318" r:id="rId41"/>
    <p:sldId id="319" r:id="rId4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8"/>
    <a:srgbClr val="375554"/>
    <a:srgbClr val="CC7ADD"/>
    <a:srgbClr val="68E073"/>
    <a:srgbClr val="4042E2"/>
    <a:srgbClr val="FF918C"/>
    <a:srgbClr val="4F52FF"/>
    <a:srgbClr val="E34C43"/>
    <a:srgbClr val="4E50FB"/>
    <a:srgbClr val="DA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5" autoAdjust="0"/>
    <p:restoredTop sz="97419" autoAdjust="0"/>
  </p:normalViewPr>
  <p:slideViewPr>
    <p:cSldViewPr snapToGrid="0">
      <p:cViewPr varScale="1">
        <p:scale>
          <a:sx n="83" d="100"/>
          <a:sy n="83" d="100"/>
        </p:scale>
        <p:origin x="773" y="3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2FAE-6381-C0F0-DD0F-F9E2982AB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4FFAC6-760C-8687-002E-65ED2FC58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4EAE54-0E72-453E-B293-8509D8A9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5B9C7F9-D464-34D1-6039-86694CE7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371DD3B-AEF6-CE2F-ADA7-03FD74A2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927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239B4-4059-CA6F-35B1-B25D42B7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38CFB17-F26D-F2D6-7D2F-714E5F470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6C376F-636E-AE67-0A98-8469EC9D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6A4FB7-D943-0F7B-2FD1-4773F338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8A71C8-286F-7057-78F2-3F8036E1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379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51F04B1-F531-D29A-5397-B422A0417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92C2DC0-A975-59AC-3557-EB966B9FC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85E3EA-9181-0126-AEE1-50B38EA6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A6C5F78-0AA1-7DF9-3174-E9D230F0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2F3A3D7-A792-316A-81CC-E18C58F9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49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08755-8836-6404-A36F-453FB276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A8E187-86CF-14C7-808C-09ECD693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C312ED-3C38-3043-CDC1-1F0DAFB9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BEE8099-A8F6-2E2C-3E0B-E2DA7E47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73C79B5-3D25-2105-90A8-A5585CA8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991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FA077-897D-7402-4469-C418C82A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AEEF5C-C1FB-8C10-BBD9-245E89676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0B450A-2819-F471-BAC3-00E13DD4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306200-6E1E-0305-FED5-F8597BEA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2E6A736-9070-072B-23EF-795AC2A6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974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AA955-7E25-A512-E02C-250B0859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3BB2F1-7DB1-0CEA-9651-AED68FE95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17A489B-FA9C-6D27-72FB-42B000819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83670F7-5C81-66DD-B361-352D028C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37724E0-71C8-0212-3E35-4F1FDB84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05E8628-F9A6-C84E-8E34-6135D12F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523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D7DC8-F0B5-266D-D387-75BD3708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B7D347-686F-E850-032A-B7295D84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0473A90-D438-CD3A-D850-38476F7DD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31C7CC-FBA8-2A77-D241-40A562423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99BCE33-BD89-C114-849D-0C7E00247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EA4C460-778A-A055-9CB6-5AFC8090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3E26A1F-6231-D4EF-2941-0E7391E1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0CC7DA8-7242-7573-5E5A-97A6E823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522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86F3D-F955-148D-296A-D793EDAF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60CBE4C-76C8-9257-4AB2-12E43035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718019B-96B0-25B7-D3F1-374FF06D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C5C60F6-D12D-4E73-7C71-A5C5E316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11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5A7CB09-0CDA-C37F-C7C6-3B4278FB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1D7656E-F475-8513-DCCE-7B3C6753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F2D7A4A-263B-FE16-E83D-5C7D6C1D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94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292E6-9586-3AE3-24D0-24D81ACA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14E4DA-E55B-38CD-8A59-779F3E7B0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BA34E3-BAB9-5A6D-3734-8943203F9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7BFC5A6-5AA7-0EDB-9D1D-DC2D347A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4B87FA3-CBC7-1BE5-3D67-B3D462FB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FE2461B-4D97-E781-739E-5D78F5F2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97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7B14B-76A4-0271-582A-0BB76A81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59AC74D-E2E5-6C2D-AFED-4645C1A7D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1E85F9-04F9-F78E-7958-B5AA67DF5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6EEA054-0D7D-57FD-8E91-1EF45512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8474286-13AC-742C-1197-A5C87FAC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0BB19A2-6222-A36F-C311-3E8B1504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882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E97A6A6-605E-ED0D-0B5C-9B3DE0C2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B526AD-D07A-EE61-26F2-E39BDC895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7967B8D-540B-A420-4DF2-63D50F1F7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FF37A-C91D-4D34-8E45-8610010E0C2A}" type="datetimeFigureOut">
              <a:rPr lang="sk-SK" smtClean="0"/>
              <a:t>17. 3. 2024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03C78D-4499-2FB7-D7EF-0E7038D58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83F2D0-2365-D11E-1340-4DA09DF01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40BB-654D-40F2-BDF9-986F140953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94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0OeZfIfBRI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4bRQFfKlwk" TargetMode="External"/><Relationship Id="rId2" Type="http://schemas.openxmlformats.org/officeDocument/2006/relationships/hyperlink" Target="http://www.w3schools.com/tag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4bRQFfKlwk" TargetMode="External"/><Relationship Id="rId2" Type="http://schemas.openxmlformats.org/officeDocument/2006/relationships/hyperlink" Target="http://www.w3schools.com/tag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DF1AE-8490-B4D8-FA03-EE7748BF4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983" y="2939939"/>
            <a:ext cx="9136331" cy="3081242"/>
          </a:xfrm>
        </p:spPr>
        <p:txBody>
          <a:bodyPr anchor="ctr">
            <a:normAutofit/>
          </a:bodyPr>
          <a:lstStyle/>
          <a:p>
            <a:pPr algn="r"/>
            <a:r>
              <a:rPr lang="sk-SK" sz="4800" b="1" dirty="0">
                <a:latin typeface="Abril Fatface" panose="02000503000000020003" pitchFamily="2" charset="-18"/>
              </a:rPr>
              <a:t>Tvorba </a:t>
            </a:r>
            <a:r>
              <a:rPr lang="sk-SK" sz="4800" b="1" dirty="0">
                <a:solidFill>
                  <a:srgbClr val="FFBF08"/>
                </a:solidFill>
                <a:latin typeface="Abril Fatface" panose="02000503000000020003" pitchFamily="2" charset="-18"/>
              </a:rPr>
              <a:t>webu</a:t>
            </a:r>
            <a:r>
              <a:rPr lang="sk-SK" sz="4800" b="1" dirty="0">
                <a:latin typeface="Abril Fatface" panose="02000503000000020003" pitchFamily="2" charset="-18"/>
              </a:rPr>
              <a:t> </a:t>
            </a:r>
            <a:endParaRPr lang="sk-SK" sz="4800" dirty="0">
              <a:latin typeface="Abril Fatface" panose="02000503000000020003" pitchFamily="2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245F6D-857A-E4AC-5074-D6DF96147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686" y="5160561"/>
            <a:ext cx="9078628" cy="860620"/>
          </a:xfrm>
        </p:spPr>
        <p:txBody>
          <a:bodyPr anchor="ctr">
            <a:normAutofit/>
          </a:bodyPr>
          <a:lstStyle/>
          <a:p>
            <a:pPr algn="r"/>
            <a:r>
              <a:rPr lang="sk-SK" sz="2000" dirty="0" err="1">
                <a:latin typeface="+mj-lt"/>
              </a:rPr>
              <a:t>P6</a:t>
            </a:r>
            <a:r>
              <a:rPr lang="sk-SK" sz="2000" dirty="0">
                <a:latin typeface="+mj-lt"/>
              </a:rPr>
              <a:t> – </a:t>
            </a:r>
            <a:r>
              <a:rPr lang="sk-SK" sz="2000" dirty="0" err="1">
                <a:latin typeface="+mj-lt"/>
              </a:rPr>
              <a:t>CMS</a:t>
            </a:r>
            <a:r>
              <a:rPr lang="sk-SK" sz="2000" dirty="0">
                <a:latin typeface="+mj-lt"/>
              </a:rPr>
              <a:t> – </a:t>
            </a:r>
            <a:r>
              <a:rPr lang="sk-SK" sz="2000" dirty="0" err="1">
                <a:latin typeface="+mj-lt"/>
              </a:rPr>
              <a:t>Joomla</a:t>
            </a:r>
            <a:r>
              <a:rPr lang="sk-SK" sz="2000" dirty="0">
                <a:latin typeface="+mj-lt"/>
              </a:rPr>
              <a:t>, </a:t>
            </a:r>
            <a:r>
              <a:rPr lang="sk-SK" sz="2000" dirty="0" err="1">
                <a:latin typeface="+mj-lt"/>
              </a:rPr>
              <a:t>Drupal</a:t>
            </a:r>
            <a:r>
              <a:rPr lang="sk-SK" sz="2000" dirty="0">
                <a:latin typeface="+mj-lt"/>
              </a:rPr>
              <a:t>, </a:t>
            </a:r>
            <a:r>
              <a:rPr lang="sk-SK" sz="2000" dirty="0" err="1">
                <a:latin typeface="+mj-lt"/>
              </a:rPr>
              <a:t>wordpress</a:t>
            </a:r>
            <a:endParaRPr lang="sk-SK" sz="2000" dirty="0">
              <a:latin typeface="+mj-lt"/>
            </a:endParaRPr>
          </a:p>
          <a:p>
            <a:pPr algn="r"/>
            <a:r>
              <a:rPr lang="sk-SK" sz="2000" dirty="0">
                <a:latin typeface="+mj-lt"/>
              </a:rPr>
              <a:t>Mgr. Vladimír Filip. PHD</a:t>
            </a:r>
          </a:p>
          <a:p>
            <a:pPr algn="r"/>
            <a:endParaRPr lang="sk-SK" sz="2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279D7B4-314D-37B1-6826-02B3C65A4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68" y="758171"/>
            <a:ext cx="4459782" cy="44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F69E0-4D0D-FE76-F580-E5053417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7A15E6-C577-07D9-D115-E82499DF4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sz="2800" b="1" dirty="0">
              <a:solidFill>
                <a:srgbClr val="FFBF08"/>
              </a:solidFill>
            </a:endParaRPr>
          </a:p>
          <a:p>
            <a:endParaRPr lang="sk-SK" sz="2800" b="1" dirty="0">
              <a:solidFill>
                <a:srgbClr val="FFBF08"/>
              </a:solidFill>
            </a:endParaRPr>
          </a:p>
          <a:p>
            <a:endParaRPr lang="sk-SK" sz="2800" b="1" dirty="0">
              <a:solidFill>
                <a:srgbClr val="FFBF08"/>
              </a:solidFill>
            </a:endParaRPr>
          </a:p>
          <a:p>
            <a:endParaRPr lang="sk-SK" sz="2800" b="1" dirty="0">
              <a:solidFill>
                <a:srgbClr val="FFBF08"/>
              </a:solidFill>
            </a:endParaRPr>
          </a:p>
          <a:p>
            <a:r>
              <a:rPr lang="sk-SK" sz="2800" b="1" dirty="0" err="1">
                <a:solidFill>
                  <a:srgbClr val="FFBF08"/>
                </a:solidFill>
              </a:rPr>
              <a:t>FRONTEND</a:t>
            </a:r>
            <a:endParaRPr lang="sk-SK" sz="2800" b="1" dirty="0">
              <a:solidFill>
                <a:srgbClr val="FFBF08"/>
              </a:solidFill>
            </a:endParaRP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1B78B19-B101-50FA-3CE1-ADABC298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03" y="154905"/>
            <a:ext cx="10285767" cy="51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9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1EC77-11B8-3A82-F0C1-D48D0BD0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 err="1">
                <a:solidFill>
                  <a:srgbClr val="FFBF08"/>
                </a:solidFill>
                <a:latin typeface="Abril Fatface" panose="02000503000000020003" pitchFamily="2" charset="-18"/>
              </a:rPr>
              <a:t>DRUPAL</a:t>
            </a:r>
            <a:r>
              <a:rPr lang="sk-SK" dirty="0"/>
              <a:t> </a:t>
            </a:r>
            <a:r>
              <a:rPr lang="sk-SK" sz="4000" dirty="0"/>
              <a:t>- </a:t>
            </a:r>
            <a:r>
              <a:rPr lang="sk-SK" sz="4000" dirty="0" err="1"/>
              <a:t>www.drupal.org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1C1A3F-F6F5-A1FC-B12A-21F579CF7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600" dirty="0" err="1">
                <a:latin typeface="+mj-lt"/>
              </a:rPr>
              <a:t>Drupal</a:t>
            </a:r>
            <a:r>
              <a:rPr lang="sk-SK" sz="2600" dirty="0">
                <a:latin typeface="+mj-lt"/>
              </a:rPr>
              <a:t> sa  </a:t>
            </a:r>
            <a:r>
              <a:rPr lang="sk-SK" sz="2600" dirty="0" err="1">
                <a:latin typeface="+mj-lt"/>
              </a:rPr>
              <a:t>atuálne</a:t>
            </a:r>
            <a:r>
              <a:rPr lang="sk-SK" sz="2600" dirty="0">
                <a:latin typeface="+mj-lt"/>
              </a:rPr>
              <a:t> považuje za </a:t>
            </a:r>
            <a:r>
              <a:rPr lang="sk-SK" sz="2600" dirty="0" err="1">
                <a:latin typeface="+mj-lt"/>
              </a:rPr>
              <a:t>CMF</a:t>
            </a:r>
            <a:r>
              <a:rPr lang="sk-SK" sz="2600" dirty="0">
                <a:latin typeface="+mj-lt"/>
              </a:rPr>
              <a:t> (</a:t>
            </a:r>
            <a:r>
              <a:rPr lang="sk-SK" sz="2600" dirty="0" err="1">
                <a:latin typeface="+mj-lt"/>
              </a:rPr>
              <a:t>content</a:t>
            </a:r>
            <a:r>
              <a:rPr lang="sk-SK" sz="2600" dirty="0">
                <a:latin typeface="+mj-lt"/>
              </a:rPr>
              <a:t> management </a:t>
            </a:r>
            <a:r>
              <a:rPr lang="sk-SK" sz="2600" dirty="0" err="1">
                <a:latin typeface="+mj-lt"/>
              </a:rPr>
              <a:t>framework</a:t>
            </a:r>
            <a:r>
              <a:rPr lang="sk-SK" sz="2600" dirty="0">
                <a:latin typeface="+mj-lt"/>
              </a:rPr>
              <a:t>).</a:t>
            </a:r>
          </a:p>
          <a:p>
            <a:pPr lvl="1"/>
            <a:r>
              <a:rPr lang="sk-SK" dirty="0">
                <a:latin typeface="+mj-lt"/>
              </a:rPr>
              <a:t>So zavedením verzie 8 začala jeho transformácia s </a:t>
            </a:r>
            <a:r>
              <a:rPr lang="sk-SK" dirty="0" err="1">
                <a:latin typeface="+mj-lt"/>
              </a:rPr>
              <a:t>CMS</a:t>
            </a:r>
            <a:r>
              <a:rPr lang="sk-SK" dirty="0">
                <a:latin typeface="+mj-lt"/>
              </a:rPr>
              <a:t> na </a:t>
            </a:r>
            <a:r>
              <a:rPr lang="sk-SK" dirty="0" err="1">
                <a:latin typeface="+mj-lt"/>
              </a:rPr>
              <a:t>CMF</a:t>
            </a:r>
            <a:r>
              <a:rPr lang="sk-SK" dirty="0">
                <a:latin typeface="+mj-lt"/>
              </a:rPr>
              <a:t>.</a:t>
            </a:r>
          </a:p>
          <a:p>
            <a:pPr lvl="1"/>
            <a:r>
              <a:rPr lang="sk-SK" dirty="0">
                <a:latin typeface="+mj-lt"/>
              </a:rPr>
              <a:t>Označujeme ako </a:t>
            </a:r>
            <a:r>
              <a:rPr lang="sk-SK" dirty="0" err="1">
                <a:latin typeface="+mj-lt"/>
              </a:rPr>
              <a:t>open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source</a:t>
            </a:r>
            <a:r>
              <a:rPr lang="sk-SK" dirty="0">
                <a:latin typeface="+mj-lt"/>
              </a:rPr>
              <a:t> webový systém na správu obsahu.</a:t>
            </a:r>
          </a:p>
          <a:p>
            <a:r>
              <a:rPr lang="sk-SK" sz="2600" dirty="0">
                <a:latin typeface="+mj-lt"/>
              </a:rPr>
              <a:t>Vznikol v roku 2001. </a:t>
            </a:r>
            <a:r>
              <a:rPr lang="sk-SK" sz="2600" b="1" dirty="0">
                <a:solidFill>
                  <a:srgbClr val="FFBF08"/>
                </a:solidFill>
                <a:latin typeface="+mj-lt"/>
              </a:rPr>
              <a:t>Na počiatku </a:t>
            </a:r>
            <a:r>
              <a:rPr lang="sk-SK" sz="2600" dirty="0">
                <a:latin typeface="+mj-lt"/>
              </a:rPr>
              <a:t>tvorby webovej stránky pomerne </a:t>
            </a:r>
            <a:r>
              <a:rPr lang="sk-SK" sz="2600" b="1" dirty="0">
                <a:solidFill>
                  <a:srgbClr val="FFBF08"/>
                </a:solidFill>
                <a:latin typeface="+mj-lt"/>
              </a:rPr>
              <a:t>komplikovaný.</a:t>
            </a:r>
          </a:p>
          <a:p>
            <a:r>
              <a:rPr lang="sk-SK" sz="2600" b="1" dirty="0">
                <a:solidFill>
                  <a:srgbClr val="FFBF08"/>
                </a:solidFill>
                <a:latin typeface="+mj-lt"/>
              </a:rPr>
              <a:t>Možnosti využitia </a:t>
            </a:r>
            <a:r>
              <a:rPr lang="sk-SK" sz="2600" b="1" dirty="0" err="1">
                <a:solidFill>
                  <a:srgbClr val="FFBF08"/>
                </a:solidFill>
                <a:latin typeface="+mj-lt"/>
              </a:rPr>
              <a:t>Drupalu</a:t>
            </a:r>
            <a:r>
              <a:rPr lang="sk-SK" sz="2600" b="1" dirty="0">
                <a:solidFill>
                  <a:srgbClr val="FFBF08"/>
                </a:solidFill>
                <a:latin typeface="+mj-lt"/>
              </a:rPr>
              <a:t> sú ďaleko väčšie</a:t>
            </a:r>
            <a:r>
              <a:rPr lang="sk-SK" sz="2600" dirty="0">
                <a:solidFill>
                  <a:srgbClr val="FFBF08"/>
                </a:solidFill>
                <a:latin typeface="+mj-lt"/>
              </a:rPr>
              <a:t>, </a:t>
            </a:r>
            <a:r>
              <a:rPr lang="sk-SK" sz="2600" dirty="0">
                <a:latin typeface="+mj-lt"/>
              </a:rPr>
              <a:t>ako tomu je pri </a:t>
            </a:r>
            <a:r>
              <a:rPr lang="sk-SK" sz="2600" dirty="0" err="1">
                <a:latin typeface="+mj-lt"/>
              </a:rPr>
              <a:t>Wordpresse</a:t>
            </a:r>
            <a:r>
              <a:rPr lang="sk-SK" sz="2600" dirty="0">
                <a:latin typeface="+mj-lt"/>
              </a:rPr>
              <a:t>.</a:t>
            </a:r>
          </a:p>
          <a:p>
            <a:r>
              <a:rPr lang="sk-SK" sz="2600" dirty="0">
                <a:latin typeface="+mj-lt"/>
              </a:rPr>
              <a:t>Flexibilný pre skúsených vývojárov. </a:t>
            </a:r>
          </a:p>
          <a:p>
            <a:r>
              <a:rPr lang="sk-SK" sz="2600" dirty="0">
                <a:latin typeface="+mj-lt"/>
              </a:rPr>
              <a:t>Veľká komunita technicky vyspelých </a:t>
            </a:r>
            <a:r>
              <a:rPr lang="sk-SK" sz="2600" dirty="0" err="1">
                <a:latin typeface="+mj-lt"/>
              </a:rPr>
              <a:t>vývojarov</a:t>
            </a:r>
            <a:r>
              <a:rPr lang="sk-SK" sz="2600" dirty="0">
                <a:latin typeface="+mj-lt"/>
              </a:rPr>
              <a:t>.</a:t>
            </a:r>
          </a:p>
          <a:p>
            <a:r>
              <a:rPr lang="sk-SK" sz="2600" dirty="0">
                <a:latin typeface="+mj-lt"/>
              </a:rPr>
              <a:t>Disponuje ako </a:t>
            </a:r>
            <a:r>
              <a:rPr lang="sk-SK" sz="2600" b="1" dirty="0" err="1">
                <a:solidFill>
                  <a:srgbClr val="FFBF08"/>
                </a:solidFill>
                <a:latin typeface="+mj-lt"/>
              </a:rPr>
              <a:t>BACKEND</a:t>
            </a:r>
            <a:r>
              <a:rPr lang="sk-SK" sz="2600" dirty="0" err="1">
                <a:latin typeface="+mj-lt"/>
              </a:rPr>
              <a:t>-om</a:t>
            </a:r>
            <a:r>
              <a:rPr lang="sk-SK" sz="2600" dirty="0">
                <a:latin typeface="+mj-lt"/>
              </a:rPr>
              <a:t> tak i </a:t>
            </a:r>
            <a:r>
              <a:rPr lang="sk-SK" sz="2600" b="1" dirty="0" err="1">
                <a:solidFill>
                  <a:srgbClr val="FFBF08"/>
                </a:solidFill>
                <a:latin typeface="+mj-lt"/>
              </a:rPr>
              <a:t>FRONTEND</a:t>
            </a:r>
            <a:r>
              <a:rPr lang="sk-SK" sz="2600" dirty="0" err="1">
                <a:latin typeface="+mj-lt"/>
              </a:rPr>
              <a:t>-om</a:t>
            </a:r>
            <a:endParaRPr lang="sk-SK" sz="2600" dirty="0">
              <a:latin typeface="+mj-lt"/>
            </a:endParaRPr>
          </a:p>
          <a:p>
            <a:r>
              <a:rPr lang="sk-SK" sz="2600" dirty="0" err="1">
                <a:latin typeface="+mj-lt"/>
              </a:rPr>
              <a:t>Open-source</a:t>
            </a:r>
            <a:r>
              <a:rPr lang="sk-SK" sz="2600" dirty="0">
                <a:latin typeface="+mj-lt"/>
              </a:rPr>
              <a:t>, beží na </a:t>
            </a:r>
            <a:r>
              <a:rPr lang="sk-SK" sz="2600" b="1" dirty="0" err="1">
                <a:solidFill>
                  <a:srgbClr val="FFBF08"/>
                </a:solidFill>
                <a:latin typeface="+mj-lt"/>
              </a:rPr>
              <a:t>PHP</a:t>
            </a:r>
            <a:r>
              <a:rPr lang="sk-SK" sz="2600" b="1" dirty="0">
                <a:latin typeface="+mj-lt"/>
              </a:rPr>
              <a:t> </a:t>
            </a:r>
            <a:r>
              <a:rPr lang="sk-SK" sz="2600" dirty="0">
                <a:latin typeface="+mj-lt"/>
              </a:rPr>
              <a:t>a podporuje </a:t>
            </a:r>
            <a:r>
              <a:rPr lang="sk-SK" sz="2600" b="1" dirty="0">
                <a:solidFill>
                  <a:srgbClr val="FFBF08"/>
                </a:solidFill>
                <a:latin typeface="+mj-lt"/>
              </a:rPr>
              <a:t>MySQL, </a:t>
            </a:r>
            <a:r>
              <a:rPr lang="sk-SK" sz="2600" b="1" dirty="0" err="1">
                <a:solidFill>
                  <a:srgbClr val="FFBF08"/>
                </a:solidFill>
                <a:latin typeface="+mj-lt"/>
              </a:rPr>
              <a:t>MariaDB</a:t>
            </a:r>
            <a:r>
              <a:rPr lang="sk-SK" sz="2600" dirty="0">
                <a:latin typeface="+mj-lt"/>
              </a:rPr>
              <a:t>, a iné databázy</a:t>
            </a:r>
          </a:p>
          <a:p>
            <a:endParaRPr lang="sk-SK" dirty="0"/>
          </a:p>
        </p:txBody>
      </p:sp>
      <p:pic>
        <p:nvPicPr>
          <p:cNvPr id="4" name="Picture 2" descr="Výsledok vyhľadávania obrázkov pre dopyt drupal logo">
            <a:extLst>
              <a:ext uri="{FF2B5EF4-FFF2-40B4-BE49-F238E27FC236}">
                <a16:creationId xmlns:a16="http://schemas.microsoft.com/office/drawing/2014/main" id="{712ACED9-F1AC-77E6-2EFC-51423F6D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94" y="4160824"/>
            <a:ext cx="1180021" cy="12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ok vyhľadávania obrázkov pre dopyt drupal logo">
            <a:extLst>
              <a:ext uri="{FF2B5EF4-FFF2-40B4-BE49-F238E27FC236}">
                <a16:creationId xmlns:a16="http://schemas.microsoft.com/office/drawing/2014/main" id="{02DBEC4E-1FEB-6CF2-76F4-5F6DA6532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353" y="2071638"/>
            <a:ext cx="1357362" cy="13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8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33105-1624-2B6C-2E9D-4F7E6E47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 err="1">
                <a:solidFill>
                  <a:srgbClr val="FFBF08"/>
                </a:solidFill>
                <a:latin typeface="Abril Fatface" panose="02000503000000020003" pitchFamily="2" charset="-18"/>
              </a:rPr>
              <a:t>DRUPAL</a:t>
            </a:r>
            <a:r>
              <a:rPr lang="sk-SK" dirty="0"/>
              <a:t> - nevýhody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8C3700-B946-5CDD-4A81-9918067F5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Pre začiatočníkov</a:t>
            </a:r>
            <a:r>
              <a:rPr lang="sk-SK" sz="2400" dirty="0">
                <a:solidFill>
                  <a:srgbClr val="FFBF08"/>
                </a:solidFill>
                <a:latin typeface="+mj-lt"/>
              </a:rPr>
              <a:t> </a:t>
            </a:r>
            <a:r>
              <a:rPr lang="sk-SK" sz="2400" dirty="0">
                <a:latin typeface="+mj-lt"/>
              </a:rPr>
              <a:t>absolútne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nevhodný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Open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Source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CMS</a:t>
            </a:r>
            <a:r>
              <a:rPr lang="sk-SK" sz="2400" dirty="0">
                <a:latin typeface="+mj-lt"/>
              </a:rPr>
              <a:t>. </a:t>
            </a:r>
          </a:p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Minimálne množstvo bezplatných pluginov </a:t>
            </a:r>
            <a:r>
              <a:rPr lang="sk-SK" sz="2400" dirty="0">
                <a:latin typeface="+mj-lt"/>
              </a:rPr>
              <a:t>a grafických šablón.</a:t>
            </a:r>
          </a:p>
          <a:p>
            <a:r>
              <a:rPr lang="sk-SK" sz="2400" dirty="0">
                <a:latin typeface="+mj-lt"/>
              </a:rPr>
              <a:t>Neintuitívna administrácia </a:t>
            </a:r>
            <a:r>
              <a:rPr lang="sk-SK" sz="2400" dirty="0" err="1">
                <a:latin typeface="+mj-lt"/>
              </a:rPr>
              <a:t>www</a:t>
            </a:r>
            <a:r>
              <a:rPr lang="sk-SK" sz="2400" dirty="0">
                <a:latin typeface="+mj-lt"/>
              </a:rPr>
              <a:t> stránky.</a:t>
            </a:r>
          </a:p>
          <a:p>
            <a:r>
              <a:rPr lang="sk-SK" sz="2400" dirty="0">
                <a:latin typeface="+mj-lt"/>
              </a:rPr>
              <a:t>Vhodný predovšetkým pre väčšie webové projekty, ktoré používateľskú jednoduchosť kladú na vedľajšiu koľaj.</a:t>
            </a:r>
          </a:p>
          <a:p>
            <a:endParaRPr lang="sk-SK" sz="2400" dirty="0">
              <a:latin typeface="+mj-lt"/>
            </a:endParaRPr>
          </a:p>
          <a:p>
            <a:r>
              <a:rPr lang="sk-SK" sz="2400" dirty="0">
                <a:latin typeface="+mj-lt"/>
              </a:rPr>
              <a:t>Keďže je vhodnejší pre  prepracovanejšie weby najväčšou nevýhodou je technická zdatnosť </a:t>
            </a:r>
          </a:p>
          <a:p>
            <a:pPr lvl="1"/>
            <a:r>
              <a:rPr lang="sk-SK" dirty="0">
                <a:latin typeface="+mj-lt"/>
              </a:rPr>
              <a:t>Z čoho plynie i hlavná výhoda – </a:t>
            </a:r>
            <a:r>
              <a:rPr lang="sk-SK" b="1" dirty="0">
                <a:solidFill>
                  <a:srgbClr val="FFBF08"/>
                </a:solidFill>
                <a:latin typeface="+mj-lt"/>
              </a:rPr>
              <a:t>Web s potrebou množstva vlastného obsahu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511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F3C5C-ACE4-1C6C-56D7-992B2693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A52625-7E41-39F9-C2B0-216C55E6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sz="2800" b="1" dirty="0"/>
          </a:p>
          <a:p>
            <a:endParaRPr lang="sk-SK" sz="2800" b="1" dirty="0"/>
          </a:p>
          <a:p>
            <a:r>
              <a:rPr lang="sk-SK" sz="2800" b="1" dirty="0" err="1">
                <a:solidFill>
                  <a:srgbClr val="FFBF08"/>
                </a:solidFill>
              </a:rPr>
              <a:t>BACKEND</a:t>
            </a:r>
            <a:endParaRPr lang="sk-SK" dirty="0">
              <a:solidFill>
                <a:srgbClr val="FFBF08"/>
              </a:solidFill>
            </a:endParaRPr>
          </a:p>
        </p:txBody>
      </p:sp>
      <p:pic>
        <p:nvPicPr>
          <p:cNvPr id="4" name="Picture 2" descr="Výsledok vyhľadávania obrázkov pre dopyt drupal 8 backend">
            <a:extLst>
              <a:ext uri="{FF2B5EF4-FFF2-40B4-BE49-F238E27FC236}">
                <a16:creationId xmlns:a16="http://schemas.microsoft.com/office/drawing/2014/main" id="{60E9ED5B-FAC9-E2AE-778C-CA17DDC0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57" y="0"/>
            <a:ext cx="8444862" cy="56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1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14A0D-9461-0C12-ABA8-8217320E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9F2376-13D0-C3C4-6566-EDF89B789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114"/>
          </a:xfrm>
        </p:spPr>
        <p:txBody>
          <a:bodyPr>
            <a:normAutofit fontScale="85000" lnSpcReduction="20000"/>
          </a:bodyPr>
          <a:lstStyle/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sz="2800" b="1" dirty="0"/>
          </a:p>
          <a:p>
            <a:endParaRPr lang="sk-SK" sz="2800" b="1" dirty="0"/>
          </a:p>
          <a:p>
            <a:r>
              <a:rPr lang="sk-SK" sz="2800" b="1" dirty="0" err="1">
                <a:solidFill>
                  <a:srgbClr val="FFBF08"/>
                </a:solidFill>
              </a:rPr>
              <a:t>FRONTEND</a:t>
            </a:r>
            <a:endParaRPr lang="sk-SK" dirty="0">
              <a:solidFill>
                <a:srgbClr val="FFBF08"/>
              </a:solidFill>
            </a:endParaRPr>
          </a:p>
        </p:txBody>
      </p:sp>
      <p:pic>
        <p:nvPicPr>
          <p:cNvPr id="4" name="Picture 4" descr="Výsledok vyhľadávania obrázkov pre dopyt drupal 8 frontend">
            <a:extLst>
              <a:ext uri="{FF2B5EF4-FFF2-40B4-BE49-F238E27FC236}">
                <a16:creationId xmlns:a16="http://schemas.microsoft.com/office/drawing/2014/main" id="{47447014-9104-336C-1F29-A540C4EA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24" y="0"/>
            <a:ext cx="10225351" cy="50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9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A1669-ADED-51DA-022D-6745B203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>
                <a:solidFill>
                  <a:srgbClr val="FFBF08"/>
                </a:solidFill>
                <a:latin typeface="Abril Fatface" panose="02000503000000020003" pitchFamily="2" charset="-18"/>
              </a:rPr>
              <a:t>WORDPRESS</a:t>
            </a:r>
            <a:r>
              <a:rPr lang="sk-SK" sz="4000" b="1" dirty="0"/>
              <a:t> - </a:t>
            </a:r>
            <a:r>
              <a:rPr lang="sk-SK" sz="4000" b="1" dirty="0" err="1"/>
              <a:t>www.wordpress.org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A2EAB5-589A-C575-639A-37C917D6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latin typeface="+mj-lt"/>
              </a:rPr>
              <a:t>Prvý krát na trhu v máji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2003.</a:t>
            </a:r>
          </a:p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Pôvodne zameraný výlučne na blogy.</a:t>
            </a:r>
          </a:p>
          <a:p>
            <a:pPr lvl="1"/>
            <a:r>
              <a:rPr lang="sk-SK" dirty="0">
                <a:latin typeface="+mj-lt"/>
              </a:rPr>
              <a:t>V súčasnosti oveľa širšie zameranie.</a:t>
            </a:r>
          </a:p>
          <a:p>
            <a:r>
              <a:rPr lang="sk-SK" sz="2400" dirty="0">
                <a:latin typeface="+mj-lt"/>
              </a:rPr>
              <a:t>Jednoducho ovládateľný redakčný systém.</a:t>
            </a:r>
          </a:p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Široká ponuka pluginov</a:t>
            </a:r>
            <a:r>
              <a:rPr lang="sk-SK" sz="2400" dirty="0">
                <a:solidFill>
                  <a:srgbClr val="FFBF08"/>
                </a:solidFill>
                <a:latin typeface="+mj-lt"/>
              </a:rPr>
              <a:t> </a:t>
            </a:r>
            <a:r>
              <a:rPr lang="sk-SK" sz="2400" dirty="0">
                <a:latin typeface="+mj-lt"/>
              </a:rPr>
              <a:t>a zásuvných modulov aj zadarmo.</a:t>
            </a:r>
          </a:p>
          <a:p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Open-source</a:t>
            </a:r>
            <a:r>
              <a:rPr lang="sk-SK" sz="2400" dirty="0">
                <a:latin typeface="+mj-lt"/>
              </a:rPr>
              <a:t> systém, spracovaný v jazyku </a:t>
            </a:r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PHP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, </a:t>
            </a:r>
            <a:r>
              <a:rPr lang="sk-SK" sz="2400" dirty="0">
                <a:latin typeface="+mj-lt"/>
              </a:rPr>
              <a:t>podporuje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MySQL.</a:t>
            </a:r>
          </a:p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Bezplatné</a:t>
            </a:r>
            <a:r>
              <a:rPr lang="sk-SK" sz="2400" dirty="0">
                <a:latin typeface="+mj-lt"/>
              </a:rPr>
              <a:t> a časté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aktualizácie</a:t>
            </a:r>
            <a:r>
              <a:rPr lang="sk-SK" sz="2400" dirty="0">
                <a:latin typeface="+mj-lt"/>
              </a:rPr>
              <a:t>, široká komunita užívateľov (veľké množstvo manuálov a postupov).</a:t>
            </a:r>
          </a:p>
          <a:p>
            <a:r>
              <a:rPr lang="sk-SK" sz="2400" dirty="0">
                <a:latin typeface="+mj-lt"/>
              </a:rPr>
              <a:t>Podpora u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väčšiny </a:t>
            </a:r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hostingových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 spoločností</a:t>
            </a:r>
            <a:r>
              <a:rPr lang="sk-SK" sz="2400" dirty="0">
                <a:solidFill>
                  <a:srgbClr val="FFBF08"/>
                </a:solidFill>
                <a:latin typeface="+mj-lt"/>
              </a:rPr>
              <a:t>.</a:t>
            </a:r>
          </a:p>
          <a:p>
            <a:endParaRPr lang="sk-SK" dirty="0"/>
          </a:p>
        </p:txBody>
      </p:sp>
      <p:pic>
        <p:nvPicPr>
          <p:cNvPr id="4" name="Picture 2" descr="Výsledok vyhľadávania obrázkov pre dopyt wordpress logo">
            <a:extLst>
              <a:ext uri="{FF2B5EF4-FFF2-40B4-BE49-F238E27FC236}">
                <a16:creationId xmlns:a16="http://schemas.microsoft.com/office/drawing/2014/main" id="{51076EDF-6E14-4AEB-6610-D4E13B859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65" y="1690688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2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BC389-00B9-85A6-34AD-D1DE2110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>
                <a:solidFill>
                  <a:srgbClr val="FFBF08"/>
                </a:solidFill>
                <a:latin typeface="Abril Fatface" panose="02000503000000020003" pitchFamily="2" charset="-18"/>
              </a:rPr>
              <a:t>WORDPRESS</a:t>
            </a:r>
            <a:r>
              <a:rPr lang="sk-SK" sz="4000" b="1" dirty="0"/>
              <a:t> </a:t>
            </a:r>
            <a:r>
              <a:rPr lang="sk-SK" sz="4000" b="1" dirty="0">
                <a:latin typeface="Abril Fatface" panose="02000503000000020003" pitchFamily="2" charset="-18"/>
              </a:rPr>
              <a:t>- nevýhody</a:t>
            </a:r>
            <a:endParaRPr lang="sk-SK" sz="4000" dirty="0">
              <a:latin typeface="Abril Fatface" panose="02000503000000020003" pitchFamily="2" charset="-18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13D43B-A81F-C227-4636-FC5836CC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600" dirty="0">
                <a:latin typeface="+mj-lt"/>
              </a:rPr>
              <a:t>Web si viete prispôsobiť </a:t>
            </a:r>
            <a:r>
              <a:rPr lang="sk-SK" sz="2600" b="1" dirty="0">
                <a:solidFill>
                  <a:srgbClr val="FFBF08"/>
                </a:solidFill>
                <a:latin typeface="+mj-lt"/>
              </a:rPr>
              <a:t>len do určitej miery.</a:t>
            </a:r>
          </a:p>
          <a:p>
            <a:r>
              <a:rPr lang="sk-SK" sz="2600" dirty="0">
                <a:latin typeface="+mj-lt"/>
              </a:rPr>
              <a:t>Pri väčších </a:t>
            </a:r>
            <a:r>
              <a:rPr lang="sk-SK" sz="2600" b="1" dirty="0">
                <a:solidFill>
                  <a:srgbClr val="FFBF08"/>
                </a:solidFill>
                <a:latin typeface="+mj-lt"/>
              </a:rPr>
              <a:t>zásahoch do vzhľadu </a:t>
            </a:r>
            <a:r>
              <a:rPr lang="sk-SK" sz="2600" dirty="0">
                <a:latin typeface="+mj-lt"/>
              </a:rPr>
              <a:t>alebo do celkovej štruktúry webu </a:t>
            </a:r>
            <a:r>
              <a:rPr lang="sk-SK" sz="2600" b="1" dirty="0">
                <a:solidFill>
                  <a:srgbClr val="FFBF08"/>
                </a:solidFill>
                <a:latin typeface="+mj-lt"/>
              </a:rPr>
              <a:t>je znalosť programovania nutná.</a:t>
            </a:r>
          </a:p>
          <a:p>
            <a:pPr lvl="1"/>
            <a:r>
              <a:rPr lang="sk-SK" sz="2600" dirty="0">
                <a:latin typeface="+mj-lt"/>
              </a:rPr>
              <a:t>Úprava grafiky vyžaduje znalosť minimálne </a:t>
            </a:r>
            <a:r>
              <a:rPr lang="sk-SK" sz="2600" dirty="0" err="1">
                <a:latin typeface="+mj-lt"/>
              </a:rPr>
              <a:t>CSS</a:t>
            </a:r>
            <a:r>
              <a:rPr lang="sk-SK" sz="2600" dirty="0">
                <a:latin typeface="+mj-lt"/>
              </a:rPr>
              <a:t> a HTML.</a:t>
            </a:r>
            <a:endParaRPr lang="sk-SK" sz="2600" b="1" dirty="0">
              <a:latin typeface="+mj-lt"/>
            </a:endParaRPr>
          </a:p>
          <a:p>
            <a:r>
              <a:rPr lang="sk-SK" sz="2600" dirty="0">
                <a:latin typeface="+mj-lt"/>
              </a:rPr>
              <a:t>Akonáhle tému alebo </a:t>
            </a:r>
            <a:r>
              <a:rPr lang="sk-SK" sz="2600" dirty="0" err="1">
                <a:latin typeface="+mj-lt"/>
              </a:rPr>
              <a:t>WordPress</a:t>
            </a:r>
            <a:r>
              <a:rPr lang="sk-SK" sz="2600" dirty="0">
                <a:latin typeface="+mj-lt"/>
              </a:rPr>
              <a:t> aktualizujete, vaše </a:t>
            </a:r>
            <a:r>
              <a:rPr lang="sk-SK" sz="2600" b="1" dirty="0">
                <a:solidFill>
                  <a:srgbClr val="FFBF08"/>
                </a:solidFill>
                <a:latin typeface="+mj-lt"/>
              </a:rPr>
              <a:t>zmeny sa vymažú</a:t>
            </a:r>
            <a:r>
              <a:rPr lang="sk-SK" sz="2600" dirty="0">
                <a:solidFill>
                  <a:srgbClr val="FFBF08"/>
                </a:solidFill>
                <a:latin typeface="+mj-lt"/>
              </a:rPr>
              <a:t>. </a:t>
            </a:r>
            <a:r>
              <a:rPr lang="sk-SK" sz="2600" dirty="0">
                <a:latin typeface="+mj-lt"/>
              </a:rPr>
              <a:t>(Zmeny v kóde)</a:t>
            </a:r>
          </a:p>
          <a:p>
            <a:r>
              <a:rPr lang="sk-SK" sz="2600" dirty="0">
                <a:latin typeface="+mj-lt"/>
              </a:rPr>
              <a:t>Automatická aktualizácia</a:t>
            </a:r>
          </a:p>
          <a:p>
            <a:r>
              <a:rPr lang="sk-SK" sz="2600" b="1" dirty="0">
                <a:solidFill>
                  <a:srgbClr val="FFBF08"/>
                </a:solidFill>
                <a:latin typeface="+mj-lt"/>
              </a:rPr>
              <a:t>Veľa zbytočného kódu.</a:t>
            </a:r>
          </a:p>
          <a:p>
            <a:endParaRPr lang="sk-SK" sz="2600" dirty="0">
              <a:latin typeface="+mj-lt"/>
            </a:endParaRPr>
          </a:p>
          <a:p>
            <a:r>
              <a:rPr lang="sk-SK" sz="2600" dirty="0">
                <a:latin typeface="+mj-lt"/>
              </a:rPr>
              <a:t>Platené témy a pluginy sa niekedy stávajú príliš drahé</a:t>
            </a:r>
            <a:r>
              <a:rPr lang="sk-SK" sz="2600" b="1" dirty="0">
                <a:latin typeface="+mj-lt"/>
              </a:rPr>
              <a:t>.</a:t>
            </a:r>
          </a:p>
          <a:p>
            <a:pPr lvl="1"/>
            <a:r>
              <a:rPr lang="sk-SK" sz="2600" b="1" dirty="0">
                <a:solidFill>
                  <a:srgbClr val="FFBF08"/>
                </a:solidFill>
                <a:latin typeface="+mj-lt"/>
              </a:rPr>
              <a:t>Flexibilnejšia téma „krajšia“ = viac financií</a:t>
            </a:r>
            <a:endParaRPr lang="sk-SK" sz="2600" dirty="0">
              <a:solidFill>
                <a:srgbClr val="FFBF08"/>
              </a:solidFill>
              <a:latin typeface="+mj-lt"/>
            </a:endParaRPr>
          </a:p>
          <a:p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24D3708-3C59-7E6E-7CF7-ECE888A48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38" y="4356453"/>
            <a:ext cx="2064131" cy="18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85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2FBBA-D9F2-8AC2-F8CB-C71B25EA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>
                <a:latin typeface="Abril Fatface" panose="02000503000000020003" pitchFamily="2" charset="-18"/>
              </a:rPr>
              <a:t>WORDPRESS</a:t>
            </a:r>
            <a:r>
              <a:rPr lang="sk-SK" sz="4000" b="1" dirty="0">
                <a:latin typeface="Abril Fatface" panose="02000503000000020003" pitchFamily="2" charset="-18"/>
              </a:rPr>
              <a:t> - </a:t>
            </a:r>
            <a:r>
              <a:rPr lang="sk-SK" sz="4000" b="1" dirty="0">
                <a:solidFill>
                  <a:srgbClr val="FFBF08"/>
                </a:solidFill>
                <a:latin typeface="Abril Fatface" panose="02000503000000020003" pitchFamily="2" charset="-18"/>
              </a:rPr>
              <a:t>podiel na trhu</a:t>
            </a:r>
            <a:endParaRPr lang="sk-SK" sz="4000" dirty="0">
              <a:solidFill>
                <a:srgbClr val="FFBF08"/>
              </a:solidFill>
              <a:latin typeface="Abril Fatface" panose="02000503000000020003" pitchFamily="2" charset="-18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3CB04A-397A-189D-B437-43D61ACE6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42.7% of the websites 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use none </a:t>
            </a:r>
            <a:endParaRPr lang="sk-SK" sz="2400" b="1" dirty="0">
              <a:solidFill>
                <a:srgbClr val="FFBF08"/>
              </a:solidFill>
              <a:latin typeface="+mj-lt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FFBF08"/>
                </a:solidFill>
                <a:latin typeface="+mj-lt"/>
              </a:rPr>
              <a:t>   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of the content management </a:t>
            </a:r>
            <a:endParaRPr lang="sk-SK" sz="2400" b="1" dirty="0">
              <a:solidFill>
                <a:srgbClr val="FFBF08"/>
              </a:solidFill>
              <a:latin typeface="+mj-lt"/>
            </a:endParaRPr>
          </a:p>
          <a:p>
            <a:pPr marL="0" indent="0">
              <a:buNone/>
            </a:pPr>
            <a:r>
              <a:rPr lang="sk-SK" sz="2400" b="1" dirty="0">
                <a:latin typeface="+mj-lt"/>
              </a:rPr>
              <a:t>   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systems</a:t>
            </a:r>
            <a:r>
              <a:rPr lang="en-US" sz="2400" dirty="0">
                <a:latin typeface="+mj-lt"/>
              </a:rPr>
              <a:t> that we monitor</a:t>
            </a:r>
            <a:r>
              <a:rPr lang="sk-SK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WordPress is used by 35.9% </a:t>
            </a:r>
            <a:endParaRPr lang="sk-SK" sz="2400" dirty="0">
              <a:latin typeface="+mj-lt"/>
            </a:endParaRPr>
          </a:p>
          <a:p>
            <a:pPr marL="0" indent="0">
              <a:buNone/>
            </a:pPr>
            <a:r>
              <a:rPr lang="sk-SK" sz="2400" dirty="0">
                <a:latin typeface="+mj-lt"/>
              </a:rPr>
              <a:t>   </a:t>
            </a:r>
            <a:r>
              <a:rPr lang="en-US" sz="2400" dirty="0">
                <a:latin typeface="+mj-lt"/>
              </a:rPr>
              <a:t>of all the websites, 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that is </a:t>
            </a:r>
            <a:endParaRPr lang="sk-SK" sz="2400" b="1" dirty="0">
              <a:solidFill>
                <a:srgbClr val="FFBF08"/>
              </a:solidFill>
              <a:latin typeface="+mj-lt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FFBF08"/>
                </a:solidFill>
                <a:latin typeface="+mj-lt"/>
              </a:rPr>
              <a:t>   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a content management system </a:t>
            </a:r>
            <a:endParaRPr lang="sk-SK" sz="2400" b="1" dirty="0">
              <a:solidFill>
                <a:srgbClr val="FFBF08"/>
              </a:solidFill>
              <a:latin typeface="+mj-lt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FFBF08"/>
                </a:solidFill>
                <a:latin typeface="+mj-lt"/>
              </a:rPr>
              <a:t>   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market share of 62.7%.</a:t>
            </a:r>
            <a:endParaRPr lang="sk-SK" sz="2400" b="1" dirty="0">
              <a:solidFill>
                <a:srgbClr val="FFBF08"/>
              </a:solidFill>
              <a:latin typeface="+mj-lt"/>
            </a:endParaRPr>
          </a:p>
          <a:p>
            <a:endParaRPr lang="sk-SK" dirty="0"/>
          </a:p>
        </p:txBody>
      </p:sp>
      <p:pic>
        <p:nvPicPr>
          <p:cNvPr id="4" name="Zástupný objekt pre obsah 5">
            <a:extLst>
              <a:ext uri="{FF2B5EF4-FFF2-40B4-BE49-F238E27FC236}">
                <a16:creationId xmlns:a16="http://schemas.microsoft.com/office/drawing/2014/main" id="{F0C34F7E-8F4D-6902-4897-C0FD5112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201" y="1690688"/>
            <a:ext cx="5588350" cy="42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9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381D4-243C-6DFB-05A4-DE175C39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>
                <a:solidFill>
                  <a:srgbClr val="FFBF08"/>
                </a:solidFill>
                <a:latin typeface="Abril Fatface" panose="02000503000000020003" pitchFamily="2" charset="-18"/>
              </a:rPr>
              <a:t>FRONTEND</a:t>
            </a:r>
            <a:r>
              <a:rPr lang="sk-SK" sz="4000" b="1" dirty="0">
                <a:solidFill>
                  <a:srgbClr val="FFBF08"/>
                </a:solidFill>
                <a:latin typeface="Abril Fatface" panose="02000503000000020003" pitchFamily="2" charset="-18"/>
              </a:rPr>
              <a:t> - </a:t>
            </a:r>
            <a:r>
              <a:rPr lang="sk-SK" sz="4000" b="1" dirty="0" err="1">
                <a:solidFill>
                  <a:srgbClr val="FFBF08"/>
                </a:solidFill>
                <a:latin typeface="Abril Fatface" panose="02000503000000020003" pitchFamily="2" charset="-18"/>
              </a:rPr>
              <a:t>BACKEND</a:t>
            </a:r>
            <a:endParaRPr lang="sk-SK" sz="4000" dirty="0">
              <a:solidFill>
                <a:srgbClr val="FFBF08"/>
              </a:solidFill>
              <a:latin typeface="Abril Fatface" panose="02000503000000020003" pitchFamily="2" charset="-18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632549-0753-D3AE-1236-FC033923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sk-SK" sz="2400" dirty="0">
                <a:latin typeface="+mj-lt"/>
              </a:rPr>
              <a:t>Pojem </a:t>
            </a:r>
            <a:r>
              <a:rPr lang="sk-SK" sz="2400" dirty="0" err="1">
                <a:latin typeface="+mj-lt"/>
              </a:rPr>
              <a:t>frontend</a:t>
            </a:r>
            <a:r>
              <a:rPr lang="sk-SK" sz="2400" dirty="0">
                <a:latin typeface="+mj-lt"/>
              </a:rPr>
              <a:t> pochádza z oblasti programovania webových aplikácií, kde slúži k označeniu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časti webu viditeľného bežným návštevníkom. </a:t>
            </a:r>
          </a:p>
          <a:p>
            <a:endParaRPr lang="sk-SK" sz="2400" dirty="0">
              <a:solidFill>
                <a:srgbClr val="FFBF08"/>
              </a:solidFill>
              <a:latin typeface="+mj-lt"/>
            </a:endParaRPr>
          </a:p>
          <a:p>
            <a:endParaRPr lang="sk-SK" sz="2400" dirty="0">
              <a:latin typeface="+mj-lt"/>
            </a:endParaRPr>
          </a:p>
          <a:p>
            <a:endParaRPr lang="sk-SK" sz="2400" dirty="0">
              <a:latin typeface="+mj-lt"/>
            </a:endParaRPr>
          </a:p>
          <a:p>
            <a:endParaRPr lang="sk-SK" sz="2400" dirty="0">
              <a:latin typeface="+mj-lt"/>
            </a:endParaRPr>
          </a:p>
          <a:p>
            <a:r>
              <a:rPr lang="sk-SK" sz="2400" dirty="0">
                <a:latin typeface="+mj-lt"/>
              </a:rPr>
              <a:t>Opakom </a:t>
            </a:r>
            <a:r>
              <a:rPr lang="sk-SK" sz="2400" dirty="0" err="1">
                <a:latin typeface="+mj-lt"/>
              </a:rPr>
              <a:t>frontend</a:t>
            </a:r>
            <a:r>
              <a:rPr lang="sk-SK" sz="2400" dirty="0">
                <a:latin typeface="+mj-lt"/>
              </a:rPr>
              <a:t>-u je </a:t>
            </a:r>
            <a:r>
              <a:rPr lang="sk-SK" sz="2400" dirty="0" err="1">
                <a:latin typeface="+mj-lt"/>
              </a:rPr>
              <a:t>backend</a:t>
            </a:r>
            <a:r>
              <a:rPr lang="sk-SK" sz="2400" dirty="0">
                <a:latin typeface="+mj-lt"/>
              </a:rPr>
              <a:t>, časť webovej aplikácie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ktorá slúži k administrácií webu</a:t>
            </a:r>
            <a:r>
              <a:rPr lang="sk-SK" sz="2400" dirty="0">
                <a:solidFill>
                  <a:srgbClr val="FFBF08"/>
                </a:solidFill>
                <a:latin typeface="+mj-lt"/>
              </a:rPr>
              <a:t>.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Tu sa určuje a ovplyvňuje obsah, ktorý potom </a:t>
            </a:r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frontend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 zobrazuje.</a:t>
            </a:r>
            <a:r>
              <a:rPr lang="sk-SK" sz="2400" dirty="0">
                <a:solidFill>
                  <a:srgbClr val="FFBF08"/>
                </a:solidFill>
                <a:latin typeface="+mj-lt"/>
              </a:rPr>
              <a:t> </a:t>
            </a:r>
            <a:r>
              <a:rPr lang="sk-SK" sz="2400" dirty="0">
                <a:latin typeface="+mj-lt"/>
              </a:rPr>
              <a:t>Na rozdiel od </a:t>
            </a:r>
            <a:r>
              <a:rPr lang="sk-SK" sz="2400" dirty="0" err="1">
                <a:latin typeface="+mj-lt"/>
              </a:rPr>
              <a:t>backend</a:t>
            </a:r>
            <a:r>
              <a:rPr lang="sk-SK" sz="2400" dirty="0">
                <a:latin typeface="+mj-lt"/>
              </a:rPr>
              <a:t>-u, </a:t>
            </a:r>
            <a:r>
              <a:rPr lang="sk-SK" sz="2400" dirty="0" err="1">
                <a:latin typeface="+mj-lt"/>
              </a:rPr>
              <a:t>frontend</a:t>
            </a:r>
            <a:r>
              <a:rPr lang="sk-SK" sz="2400" dirty="0">
                <a:latin typeface="+mj-lt"/>
              </a:rPr>
              <a:t> býva väčšinou oveľa lepšie spracovaný po všetkých smeroch, ako z hľadiska prístupnosti, tak i použiteľnosti a vzhľadu.</a:t>
            </a:r>
            <a:br>
              <a:rPr lang="sk-SK" sz="2800" dirty="0"/>
            </a:br>
            <a:endParaRPr lang="sk-SK" sz="2800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AD82AF6-2046-BEA9-22AC-C63D68BE7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20" y="2645073"/>
            <a:ext cx="2376725" cy="13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4C35B-C686-F1C9-67BE-999694BF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7879"/>
            <a:ext cx="10515600" cy="1325563"/>
          </a:xfrm>
        </p:spPr>
        <p:txBody>
          <a:bodyPr/>
          <a:lstStyle/>
          <a:p>
            <a:pPr algn="ctr"/>
            <a:r>
              <a:rPr lang="sk-SK" dirty="0">
                <a:latin typeface="Abril Fatface" panose="02000503000000020003" pitchFamily="2" charset="-18"/>
              </a:rPr>
              <a:t>Ďakujem</a:t>
            </a:r>
            <a:r>
              <a:rPr lang="sk-SK" dirty="0">
                <a:solidFill>
                  <a:srgbClr val="FFBF08"/>
                </a:solidFill>
                <a:latin typeface="Abril Fatface" panose="02000503000000020003" pitchFamily="2" charset="-18"/>
              </a:rPr>
              <a:t> za pozornosť</a:t>
            </a:r>
            <a:br>
              <a:rPr lang="sk-SK" dirty="0">
                <a:solidFill>
                  <a:srgbClr val="FFBF08"/>
                </a:solidFill>
                <a:latin typeface="Abril Fatface" panose="02000503000000020003" pitchFamily="2" charset="-18"/>
              </a:rPr>
            </a:br>
            <a:endParaRPr lang="sk-SK" dirty="0">
              <a:solidFill>
                <a:srgbClr val="FFBF08"/>
              </a:solidFill>
              <a:latin typeface="Abril Fatface" panose="02000503000000020003" pitchFamily="2" charset="-18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37914E5-470F-69C1-DB43-15655B3F6A71}"/>
              </a:ext>
            </a:extLst>
          </p:cNvPr>
          <p:cNvSpPr txBox="1">
            <a:spLocks/>
          </p:cNvSpPr>
          <p:nvPr/>
        </p:nvSpPr>
        <p:spPr>
          <a:xfrm>
            <a:off x="-1431718" y="4620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2400" dirty="0"/>
              <a:t>Vaše otázky ???</a:t>
            </a:r>
            <a:endParaRPr lang="sk-SK" sz="2400" dirty="0">
              <a:solidFill>
                <a:srgbClr val="FFBF08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0121CBB-5AD6-3C7B-DDD5-EEDDA3385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26" y="1284558"/>
            <a:ext cx="1915771" cy="243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2D40E-A3E3-BD41-3641-5A51E12F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latin typeface="Abril Fatface" panose="02000503000000020003" pitchFamily="2" charset="-18"/>
              </a:rPr>
              <a:t>CMS</a:t>
            </a:r>
            <a:r>
              <a:rPr lang="sk-SK" sz="4000" dirty="0">
                <a:latin typeface="Abril Fatface" panose="02000503000000020003" pitchFamily="2" charset="-18"/>
              </a:rPr>
              <a:t> - </a:t>
            </a:r>
            <a:r>
              <a:rPr lang="sk-SK" sz="4000" dirty="0" err="1">
                <a:latin typeface="Abril Fatface" panose="02000503000000020003" pitchFamily="2" charset="-18"/>
              </a:rPr>
              <a:t>Content</a:t>
            </a:r>
            <a:r>
              <a:rPr lang="sk-SK" sz="4000" dirty="0">
                <a:latin typeface="Abril Fatface" panose="02000503000000020003" pitchFamily="2" charset="-18"/>
              </a:rPr>
              <a:t> </a:t>
            </a:r>
            <a:r>
              <a:rPr lang="sk-SK" sz="4000" dirty="0" err="1">
                <a:latin typeface="Abril Fatface" panose="02000503000000020003" pitchFamily="2" charset="-18"/>
              </a:rPr>
              <a:t>Managment</a:t>
            </a:r>
            <a:r>
              <a:rPr lang="sk-SK" sz="4000" dirty="0">
                <a:latin typeface="Abril Fatface" panose="02000503000000020003" pitchFamily="2" charset="-18"/>
              </a:rPr>
              <a:t> </a:t>
            </a:r>
            <a:r>
              <a:rPr lang="sk-SK" sz="4000" dirty="0" err="1">
                <a:solidFill>
                  <a:srgbClr val="FFBF08"/>
                </a:solidFill>
                <a:latin typeface="Abril Fatface" panose="02000503000000020003" pitchFamily="2" charset="-18"/>
              </a:rPr>
              <a:t>System</a:t>
            </a:r>
            <a:endParaRPr lang="sk-SK" sz="4000" dirty="0">
              <a:solidFill>
                <a:srgbClr val="FFBF08"/>
              </a:solidFill>
              <a:latin typeface="Abril Fatface" panose="02000503000000020003" pitchFamily="2" charset="-18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E503C4-DDCC-E795-4D5A-1889D187D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Redakčný systém</a:t>
            </a:r>
          </a:p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Systémy na správu (manažment) obsahu webstránok</a:t>
            </a:r>
          </a:p>
          <a:p>
            <a:r>
              <a:rPr lang="sk-SK" sz="2400" dirty="0">
                <a:latin typeface="+mj-lt"/>
              </a:rPr>
              <a:t>Ide vlastne o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webovú aplikáciu </a:t>
            </a:r>
            <a:r>
              <a:rPr lang="sk-SK" sz="2400" dirty="0">
                <a:latin typeface="+mj-lt"/>
              </a:rPr>
              <a:t>používanú pri vytváraní a úprave obsahu webu bez znalostí programovania</a:t>
            </a:r>
          </a:p>
          <a:p>
            <a:r>
              <a:rPr lang="sk-SK" sz="2400" dirty="0">
                <a:latin typeface="+mj-lt"/>
              </a:rPr>
              <a:t>Hovoríme o jadre webstránky, ktoré je zodpovedné za samotnú funkcionalitu administrátorského rozhrania, ako aj za všetky funkcie, ktoré ponúka web samotný.</a:t>
            </a:r>
          </a:p>
          <a:p>
            <a:endParaRPr lang="sk-SK" sz="2400" dirty="0">
              <a:latin typeface="+mj-lt"/>
            </a:endParaRPr>
          </a:p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Z pohľadu bezpečnosti je </a:t>
            </a:r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CMS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 kľúčovým prvkom bezpečnosti vašej webstránky.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2505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949A1-6786-17A3-CD44-44B2090C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Abril Fatface" panose="02000503000000020003" pitchFamily="2" charset="-18"/>
              </a:rPr>
              <a:t>Statické a dynamické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stránky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890A7A-B610-F39B-A77D-4F798B135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+mj-lt"/>
              </a:rPr>
              <a:t>Statické</a:t>
            </a:r>
          </a:p>
          <a:p>
            <a:pPr lvl="1"/>
            <a:r>
              <a:rPr lang="pl-PL" dirty="0">
                <a:latin typeface="+mj-lt"/>
              </a:rPr>
              <a:t>Uložené na webserveri vo finálnej podobe.</a:t>
            </a:r>
          </a:p>
          <a:p>
            <a:pPr lvl="1"/>
            <a:r>
              <a:rPr lang="pl-PL" dirty="0">
                <a:latin typeface="+mj-lt"/>
              </a:rPr>
              <a:t>Rýchlo dostupné.</a:t>
            </a:r>
          </a:p>
          <a:p>
            <a:pPr lvl="1"/>
            <a:r>
              <a:rPr lang="pl-PL" dirty="0">
                <a:latin typeface="+mj-lt"/>
              </a:rPr>
              <a:t>Rovnaké pre všetkých používateľov.</a:t>
            </a:r>
          </a:p>
          <a:p>
            <a:endParaRPr lang="pl-PL" sz="2400" dirty="0">
              <a:latin typeface="+mj-lt"/>
            </a:endParaRPr>
          </a:p>
          <a:p>
            <a:r>
              <a:rPr lang="sk-SK" sz="2400" b="1" dirty="0">
                <a:latin typeface="+mj-lt"/>
              </a:rPr>
              <a:t>Dynamické</a:t>
            </a:r>
          </a:p>
          <a:p>
            <a:pPr lvl="1"/>
            <a:r>
              <a:rPr lang="sk-SK" dirty="0">
                <a:latin typeface="+mj-lt"/>
              </a:rPr>
              <a:t>Generované na serveri. Vrátené prehliadaču ako HTML, CSS, Java </a:t>
            </a:r>
            <a:r>
              <a:rPr lang="sk-SK" dirty="0" err="1">
                <a:latin typeface="+mj-lt"/>
              </a:rPr>
              <a:t>Script</a:t>
            </a:r>
            <a:r>
              <a:rPr lang="sk-SK" dirty="0">
                <a:latin typeface="+mj-lt"/>
              </a:rPr>
              <a:t> (JS)</a:t>
            </a:r>
          </a:p>
          <a:p>
            <a:pPr lvl="1"/>
            <a:r>
              <a:rPr lang="sk-SK" dirty="0">
                <a:latin typeface="+mj-lt"/>
              </a:rPr>
              <a:t>Generované na základe detailov požiadavky. Prispôsobené používateľovi.</a:t>
            </a:r>
          </a:p>
          <a:p>
            <a:pPr lvl="1"/>
            <a:r>
              <a:rPr lang="sk-SK" dirty="0">
                <a:latin typeface="+mj-lt"/>
              </a:rPr>
              <a:t>Generované programom na strane servera.</a:t>
            </a:r>
          </a:p>
          <a:p>
            <a:endParaRPr lang="sk-S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16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FAD60-F6AC-9D0C-6E5B-E2F70904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HTML</a:t>
            </a:r>
            <a:r>
              <a:rPr lang="sk-SK" sz="4000" dirty="0"/>
              <a:t> </a:t>
            </a:r>
            <a:r>
              <a:rPr lang="sk-SK" sz="4000" dirty="0">
                <a:latin typeface="Abril Fatface" panose="02000503000000020003" pitchFamily="2" charset="-18"/>
              </a:rPr>
              <a:t>- https://www.w3schools.com/html/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9D7AF9-B14A-BBB4-1654-582DBF18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HTML is the standard markup language for Web pages.</a:t>
            </a:r>
            <a:endParaRPr lang="sk-SK" sz="2400" b="1" dirty="0">
              <a:latin typeface="+mj-lt"/>
            </a:endParaRPr>
          </a:p>
          <a:p>
            <a:r>
              <a:rPr lang="sk-SK" sz="2400" b="1" dirty="0">
                <a:latin typeface="+mj-lt"/>
              </a:rPr>
              <a:t>Hypertextový značkový jazyk HTML</a:t>
            </a:r>
            <a:r>
              <a:rPr lang="sk-SK" sz="2400" dirty="0">
                <a:latin typeface="+mj-lt"/>
              </a:rPr>
              <a:t> (</a:t>
            </a:r>
            <a:r>
              <a:rPr lang="sk-SK" sz="2400" dirty="0" err="1">
                <a:latin typeface="+mj-lt"/>
              </a:rPr>
              <a:t>HyperText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Markup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Language</a:t>
            </a:r>
            <a:r>
              <a:rPr lang="sk-SK" sz="2400" dirty="0">
                <a:latin typeface="+mj-lt"/>
              </a:rPr>
              <a:t>) je značkový jazyk určený na vytváranie webových stránok a iných informácií zobraziteľných vo webovom prehliadači. HTML kladie dôraz skôr na prezentáciu informácií (odseky, fonty, váha písma, tabuľky atď.) ako na sémantiku (význam slov).</a:t>
            </a:r>
          </a:p>
          <a:p>
            <a:r>
              <a:rPr lang="sk-SK" sz="2400" b="1" dirty="0">
                <a:latin typeface="+mj-lt"/>
              </a:rPr>
              <a:t>HTML nie je PROGRAMOVACÍ JAZYK !!! </a:t>
            </a:r>
          </a:p>
          <a:p>
            <a:pPr marL="0" indent="0">
              <a:buNone/>
            </a:pPr>
            <a:r>
              <a:rPr lang="sk-SK" sz="2400" b="1" dirty="0">
                <a:latin typeface="+mj-lt"/>
              </a:rPr>
              <a:t>hovoríme o </a:t>
            </a:r>
            <a:r>
              <a:rPr lang="sk-SK" sz="2400" b="1" dirty="0">
                <a:solidFill>
                  <a:srgbClr val="4042E2"/>
                </a:solidFill>
                <a:latin typeface="+mj-lt"/>
              </a:rPr>
              <a:t>ZNAČKOVACOM jazyku</a:t>
            </a:r>
          </a:p>
          <a:p>
            <a:endParaRPr lang="sk-S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89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06F8C6-C81C-68C1-7222-428A2C04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77517"/>
            <a:ext cx="3103880" cy="4102963"/>
          </a:xfrm>
        </p:spPr>
        <p:txBody>
          <a:bodyPr anchor="t">
            <a:normAutofit/>
          </a:bodyPr>
          <a:lstStyle/>
          <a:p>
            <a:br>
              <a:rPr lang="sk-SK" sz="2800" dirty="0">
                <a:solidFill>
                  <a:schemeClr val="bg1"/>
                </a:solidFill>
                <a:latin typeface="Abril Fatface" panose="02000503000000020003" pitchFamily="2" charset="-18"/>
              </a:rPr>
            </a:br>
            <a:br>
              <a:rPr lang="sk-SK" sz="2800" dirty="0">
                <a:solidFill>
                  <a:schemeClr val="bg1"/>
                </a:solidFill>
                <a:latin typeface="Abril Fatface" panose="02000503000000020003" pitchFamily="2" charset="-18"/>
              </a:rPr>
            </a:br>
            <a:br>
              <a:rPr lang="sk-SK" sz="2800" dirty="0">
                <a:solidFill>
                  <a:schemeClr val="bg1"/>
                </a:solidFill>
                <a:latin typeface="Abril Fatface" panose="02000503000000020003" pitchFamily="2" charset="-18"/>
              </a:rPr>
            </a:br>
            <a:r>
              <a:rPr lang="en-US" sz="2800" dirty="0">
                <a:solidFill>
                  <a:schemeClr val="bg1"/>
                </a:solidFill>
                <a:latin typeface="Abril Fatface" panose="02000503000000020003" pitchFamily="2" charset="-18"/>
              </a:rPr>
              <a:t>What is HTML? What Does It Do? </a:t>
            </a:r>
            <a:r>
              <a:rPr lang="en-US" sz="2800" dirty="0">
                <a:solidFill>
                  <a:srgbClr val="68E073"/>
                </a:solidFill>
                <a:latin typeface="Abril Fatface" panose="02000503000000020003" pitchFamily="2" charset="-18"/>
              </a:rPr>
              <a:t>And What Is It Used For?</a:t>
            </a:r>
            <a:endParaRPr lang="sk-SK" sz="2800" dirty="0">
              <a:solidFill>
                <a:srgbClr val="68E073"/>
              </a:solidFill>
              <a:latin typeface="Abril Fatface" panose="02000503000000020003" pitchFamily="2" charset="-18"/>
            </a:endParaRPr>
          </a:p>
        </p:txBody>
      </p:sp>
      <p:pic>
        <p:nvPicPr>
          <p:cNvPr id="4" name="Online médium 3" title="What is HTML? What Does It Do? And What Is It Used For?">
            <a:hlinkClick r:id="" action="ppaction://media"/>
            <a:extLst>
              <a:ext uri="{FF2B5EF4-FFF2-40B4-BE49-F238E27FC236}">
                <a16:creationId xmlns:a16="http://schemas.microsoft.com/office/drawing/2014/main" id="{6F6A8012-E735-E856-E1F9-557FBF6A0D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91916" y="1377518"/>
            <a:ext cx="7261883" cy="41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0A72BBAF-41C3-EE32-450E-36E2046B8B40}"/>
              </a:ext>
            </a:extLst>
          </p:cNvPr>
          <p:cNvSpPr/>
          <p:nvPr/>
        </p:nvSpPr>
        <p:spPr>
          <a:xfrm>
            <a:off x="716280" y="88900"/>
            <a:ext cx="9342120" cy="1435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55D937-0603-1EB9-5139-D0B7E1FC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114000" cy="1325563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bril Fatface" panose="02000503000000020003" pitchFamily="2" charset="-18"/>
              </a:rPr>
              <a:t>HTML TAGY /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ELEMENTY                                                            </a:t>
            </a:r>
            <a:r>
              <a:rPr lang="sk-SK" sz="4000" dirty="0">
                <a:latin typeface="Abril Fatface" panose="02000503000000020003" pitchFamily="2" charset="-18"/>
              </a:rPr>
              <a:t>HTML TAGY  </a:t>
            </a:r>
            <a:r>
              <a:rPr lang="sk-SK" sz="3200" dirty="0"/>
              <a:t>- </a:t>
            </a:r>
            <a:r>
              <a:rPr lang="sk-SK" sz="4000" b="1" dirty="0">
                <a:solidFill>
                  <a:srgbClr val="68E073"/>
                </a:solidFill>
              </a:rPr>
              <a:t>www.w3schools.com/tags/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    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39EB00-D239-F562-EDAB-62D3DA45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0315576"/>
          </a:xfrm>
        </p:spPr>
        <p:txBody>
          <a:bodyPr/>
          <a:lstStyle/>
          <a:p>
            <a:r>
              <a:rPr lang="sk-SK" dirty="0">
                <a:latin typeface="+mj-lt"/>
              </a:rPr>
              <a:t>HTML tagy slúžia na </a:t>
            </a:r>
            <a:r>
              <a:rPr lang="sk-SK" b="1" dirty="0">
                <a:latin typeface="+mj-lt"/>
              </a:rPr>
              <a:t>označenie jednotlivých častí dokumentu </a:t>
            </a:r>
            <a:r>
              <a:rPr lang="sk-SK" dirty="0">
                <a:latin typeface="+mj-lt"/>
              </a:rPr>
              <a:t>– nadpisy, odseky, multimédiá atď., resp. na priame vkladanie obsahu – obrázky, formuláre, ovládacie prvky atď.</a:t>
            </a:r>
          </a:p>
          <a:p>
            <a:r>
              <a:rPr lang="sk-SK" dirty="0">
                <a:latin typeface="+mj-lt"/>
              </a:rPr>
              <a:t>Exitujú </a:t>
            </a:r>
            <a:r>
              <a:rPr lang="sk-SK" b="1" dirty="0">
                <a:solidFill>
                  <a:srgbClr val="68E073"/>
                </a:solidFill>
                <a:latin typeface="+mj-lt"/>
              </a:rPr>
              <a:t>párové</a:t>
            </a:r>
            <a:r>
              <a:rPr lang="sk-SK" dirty="0">
                <a:latin typeface="+mj-lt"/>
              </a:rPr>
              <a:t> a </a:t>
            </a:r>
            <a:r>
              <a:rPr lang="sk-SK" dirty="0">
                <a:solidFill>
                  <a:srgbClr val="4042E2"/>
                </a:solidFill>
                <a:latin typeface="+mj-lt"/>
              </a:rPr>
              <a:t>nepárové</a:t>
            </a:r>
            <a:r>
              <a:rPr lang="sk-SK" dirty="0">
                <a:latin typeface="+mj-lt"/>
              </a:rPr>
              <a:t> </a:t>
            </a:r>
            <a:r>
              <a:rPr lang="sk-SK" b="1" dirty="0">
                <a:latin typeface="+mj-lt"/>
              </a:rPr>
              <a:t>tagy</a:t>
            </a:r>
          </a:p>
          <a:p>
            <a:pPr lvl="1"/>
            <a:r>
              <a:rPr lang="sk-SK" b="1" dirty="0">
                <a:latin typeface="+mj-lt"/>
              </a:rPr>
              <a:t>&lt;body&gt; &lt;/body&gt; </a:t>
            </a:r>
            <a:r>
              <a:rPr lang="sk-SK" dirty="0">
                <a:latin typeface="+mj-lt"/>
              </a:rPr>
              <a:t>alebo </a:t>
            </a:r>
            <a:r>
              <a:rPr lang="sk-SK" b="1" dirty="0">
                <a:latin typeface="+mj-lt"/>
              </a:rPr>
              <a:t>&lt;h1&gt; &lt;/h1&gt; </a:t>
            </a:r>
            <a:r>
              <a:rPr lang="sk-SK" dirty="0">
                <a:latin typeface="+mj-lt"/>
              </a:rPr>
              <a:t>...</a:t>
            </a:r>
            <a:endParaRPr lang="sk-SK" b="1" dirty="0">
              <a:latin typeface="+mj-lt"/>
            </a:endParaRPr>
          </a:p>
          <a:p>
            <a:pPr lvl="1"/>
            <a:r>
              <a:rPr lang="sk-SK" b="1" dirty="0">
                <a:latin typeface="+mj-lt"/>
              </a:rPr>
              <a:t>&lt;br&gt; </a:t>
            </a:r>
            <a:r>
              <a:rPr lang="sk-SK" dirty="0">
                <a:latin typeface="+mj-lt"/>
              </a:rPr>
              <a:t>alebo</a:t>
            </a:r>
            <a:r>
              <a:rPr lang="sk-SK" b="1" dirty="0">
                <a:latin typeface="+mj-lt"/>
              </a:rPr>
              <a:t> &lt;hr /&gt; ...</a:t>
            </a:r>
          </a:p>
          <a:p>
            <a:r>
              <a:rPr lang="pl-PL" dirty="0">
                <a:latin typeface="+mj-lt"/>
              </a:rPr>
              <a:t>Nie sú zobrazené v prehliadači, ale </a:t>
            </a:r>
            <a:r>
              <a:rPr lang="sk-SK" dirty="0">
                <a:latin typeface="+mj-lt"/>
              </a:rPr>
              <a:t>určujú význam alebo spôsob zobrazenia častí dokumentu.</a:t>
            </a:r>
          </a:p>
          <a:p>
            <a:r>
              <a:rPr lang="sk-SK" dirty="0">
                <a:latin typeface="+mj-lt"/>
              </a:rPr>
              <a:t>Tagy sa začínajú znakom </a:t>
            </a:r>
            <a:r>
              <a:rPr lang="sk-SK" b="1" dirty="0">
                <a:latin typeface="+mj-lt"/>
              </a:rPr>
              <a:t>&lt; </a:t>
            </a:r>
            <a:r>
              <a:rPr lang="sk-SK" dirty="0">
                <a:latin typeface="+mj-lt"/>
              </a:rPr>
              <a:t>a končia </a:t>
            </a:r>
            <a:r>
              <a:rPr lang="sk-SK" b="1" dirty="0">
                <a:latin typeface="+mj-lt"/>
              </a:rPr>
              <a:t>&gt;</a:t>
            </a:r>
            <a:r>
              <a:rPr lang="sk-SK" dirty="0">
                <a:latin typeface="+mj-lt"/>
              </a:rPr>
              <a:t>.</a:t>
            </a:r>
            <a:endParaRPr lang="sk-SK" b="1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r>
              <a:rPr lang="sk-SK" dirty="0"/>
              <a:t>Môžu byť </a:t>
            </a:r>
            <a:r>
              <a:rPr lang="sk-SK" b="1" dirty="0"/>
              <a:t>vnorené</a:t>
            </a:r>
            <a:r>
              <a:rPr lang="sk-SK" dirty="0"/>
              <a:t> – nový tag začína skôr, ako predchádzajúci končí.</a:t>
            </a:r>
          </a:p>
          <a:p>
            <a:pPr lvl="1"/>
            <a:r>
              <a:rPr lang="en-US" b="1" dirty="0"/>
              <a:t>&lt;head&gt;</a:t>
            </a:r>
            <a:r>
              <a:rPr lang="en-US" b="1" dirty="0">
                <a:solidFill>
                  <a:srgbClr val="4042E2"/>
                </a:solidFill>
              </a:rPr>
              <a:t>&lt;title&gt;</a:t>
            </a:r>
            <a:r>
              <a:rPr lang="en-US" dirty="0"/>
              <a:t>Hello World</a:t>
            </a:r>
            <a:r>
              <a:rPr lang="en-US" b="1" dirty="0">
                <a:solidFill>
                  <a:srgbClr val="4042E2"/>
                </a:solidFill>
              </a:rPr>
              <a:t>&lt;/title&gt;</a:t>
            </a:r>
            <a:r>
              <a:rPr lang="en-US" b="1" dirty="0"/>
              <a:t>&lt;/head&gt;</a:t>
            </a:r>
          </a:p>
          <a:p>
            <a:pPr lvl="1"/>
            <a:r>
              <a:rPr lang="sk-SK" i="1" dirty="0"/>
              <a:t>Štandard</a:t>
            </a:r>
            <a:r>
              <a:rPr lang="sk-SK" dirty="0"/>
              <a:t>: mená tagov písané malými písmenami.</a:t>
            </a:r>
          </a:p>
          <a:p>
            <a:pPr lvl="1"/>
            <a:r>
              <a:rPr lang="sk-SK" i="1" dirty="0"/>
              <a:t>Štandard</a:t>
            </a:r>
            <a:r>
              <a:rPr lang="sk-SK" dirty="0"/>
              <a:t>: obsah vnorených tagov odsadený od okraja.</a:t>
            </a:r>
          </a:p>
          <a:p>
            <a:pPr lvl="1"/>
            <a:endParaRPr lang="sk-SK" b="1" dirty="0"/>
          </a:p>
          <a:p>
            <a:r>
              <a:rPr lang="sk-SK" dirty="0"/>
              <a:t>Môžu obsahovať atribúty</a:t>
            </a:r>
          </a:p>
          <a:p>
            <a:pPr lvl="1"/>
            <a:r>
              <a:rPr lang="sk-SK" dirty="0"/>
              <a:t>Tvorené pármi „názov atribútu“ a „hodnota“, spojenými znakom </a:t>
            </a:r>
            <a:r>
              <a:rPr lang="sk-SK" b="1" dirty="0"/>
              <a:t>=</a:t>
            </a:r>
            <a:r>
              <a:rPr lang="sk-SK" dirty="0"/>
              <a:t>.</a:t>
            </a:r>
          </a:p>
          <a:p>
            <a:pPr lvl="1"/>
            <a:r>
              <a:rPr lang="sk-SK" i="1" dirty="0"/>
              <a:t>Štandard: </a:t>
            </a:r>
            <a:r>
              <a:rPr lang="sk-SK" dirty="0"/>
              <a:t>názov atribútu malými písmenami. Hodnota atribútu v úvodzovkách.</a:t>
            </a:r>
          </a:p>
          <a:p>
            <a:pPr lvl="1"/>
            <a:r>
              <a:rPr lang="en-US" dirty="0"/>
              <a:t>&lt;a </a:t>
            </a:r>
            <a:r>
              <a:rPr lang="en-US" dirty="0" err="1">
                <a:solidFill>
                  <a:srgbClr val="4042E2"/>
                </a:solidFill>
              </a:rPr>
              <a:t>href</a:t>
            </a:r>
            <a:r>
              <a:rPr lang="en-US" dirty="0">
                <a:solidFill>
                  <a:srgbClr val="4042E2"/>
                </a:solidFill>
              </a:rPr>
              <a:t>="https://example.com" </a:t>
            </a:r>
            <a:r>
              <a:rPr lang="en-US" dirty="0">
                <a:solidFill>
                  <a:srgbClr val="68E073"/>
                </a:solidFill>
              </a:rPr>
              <a:t>title="Example.com"</a:t>
            </a:r>
            <a:r>
              <a:rPr lang="en-US" dirty="0"/>
              <a:t>&gt;</a:t>
            </a:r>
            <a:r>
              <a:rPr lang="en-US" dirty="0">
                <a:solidFill>
                  <a:srgbClr val="68E073"/>
                </a:solidFill>
              </a:rPr>
              <a:t> </a:t>
            </a:r>
            <a:r>
              <a:rPr lang="en-US" dirty="0"/>
              <a:t>Example &lt;/a&gt;</a:t>
            </a:r>
            <a:endParaRPr lang="sk-SK" dirty="0"/>
          </a:p>
          <a:p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51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50C158F7-8BA4-3FB3-D54C-C33CABC9C646}"/>
              </a:ext>
            </a:extLst>
          </p:cNvPr>
          <p:cNvSpPr/>
          <p:nvPr/>
        </p:nvSpPr>
        <p:spPr>
          <a:xfrm>
            <a:off x="716280" y="88900"/>
            <a:ext cx="9342120" cy="1435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55D937-0603-1EB9-5139-D0B7E1FC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06100" y="365125"/>
            <a:ext cx="34658300" cy="1325563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bril Fatface" panose="02000503000000020003" pitchFamily="2" charset="-18"/>
              </a:rPr>
              <a:t>HTML TAGY /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ELEMENTY                                                            </a:t>
            </a:r>
            <a:r>
              <a:rPr lang="sk-SK" sz="4000" dirty="0">
                <a:latin typeface="Abril Fatface" panose="02000503000000020003" pitchFamily="2" charset="-18"/>
              </a:rPr>
              <a:t>HTML TAGY  </a:t>
            </a:r>
            <a:r>
              <a:rPr lang="sk-SK" sz="3200" dirty="0"/>
              <a:t>- </a:t>
            </a:r>
            <a:r>
              <a:rPr lang="sk-SK" sz="4000" b="1" dirty="0">
                <a:solidFill>
                  <a:srgbClr val="68E073"/>
                </a:solidFill>
              </a:rPr>
              <a:t>www.w3schools.com/tags/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    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39EB00-D239-F562-EDAB-62D3DA45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4331368"/>
            <a:ext cx="10515600" cy="16472568"/>
          </a:xfrm>
        </p:spPr>
        <p:txBody>
          <a:bodyPr/>
          <a:lstStyle/>
          <a:p>
            <a:r>
              <a:rPr lang="sk-SK" dirty="0">
                <a:latin typeface="+mj-lt"/>
              </a:rPr>
              <a:t>HTML tagy slúžia na </a:t>
            </a:r>
            <a:r>
              <a:rPr lang="sk-SK" b="1" dirty="0">
                <a:latin typeface="+mj-lt"/>
              </a:rPr>
              <a:t>označenie jednotlivých častí dokumentu </a:t>
            </a:r>
            <a:r>
              <a:rPr lang="sk-SK" dirty="0">
                <a:latin typeface="+mj-lt"/>
              </a:rPr>
              <a:t>– nadpisy, odseky, multimédiá atď., resp. na priame vkladanie obsahu – obrázky, formuláre, ovládacie prvky atď.</a:t>
            </a:r>
          </a:p>
          <a:p>
            <a:r>
              <a:rPr lang="sk-SK" dirty="0">
                <a:latin typeface="+mj-lt"/>
              </a:rPr>
              <a:t>Exitujú </a:t>
            </a:r>
            <a:r>
              <a:rPr lang="sk-SK" b="1" dirty="0">
                <a:latin typeface="+mj-lt"/>
              </a:rPr>
              <a:t>párové</a:t>
            </a:r>
            <a:r>
              <a:rPr lang="sk-SK" dirty="0">
                <a:latin typeface="+mj-lt"/>
              </a:rPr>
              <a:t> a nepárové </a:t>
            </a:r>
            <a:r>
              <a:rPr lang="sk-SK" b="1" dirty="0">
                <a:latin typeface="+mj-lt"/>
              </a:rPr>
              <a:t>tagy</a:t>
            </a:r>
          </a:p>
          <a:p>
            <a:pPr lvl="1"/>
            <a:r>
              <a:rPr lang="sk-SK" b="1" dirty="0">
                <a:latin typeface="+mj-lt"/>
              </a:rPr>
              <a:t>&lt;body&gt; &lt;/body&gt; </a:t>
            </a:r>
            <a:r>
              <a:rPr lang="sk-SK" dirty="0">
                <a:latin typeface="+mj-lt"/>
              </a:rPr>
              <a:t>alebo </a:t>
            </a:r>
            <a:r>
              <a:rPr lang="sk-SK" b="1" dirty="0">
                <a:latin typeface="+mj-lt"/>
              </a:rPr>
              <a:t>&lt;h1&gt; &lt;/h1&gt; </a:t>
            </a:r>
            <a:r>
              <a:rPr lang="sk-SK" dirty="0">
                <a:latin typeface="+mj-lt"/>
              </a:rPr>
              <a:t>...</a:t>
            </a:r>
            <a:endParaRPr lang="sk-SK" b="1" dirty="0">
              <a:latin typeface="+mj-lt"/>
            </a:endParaRPr>
          </a:p>
          <a:p>
            <a:pPr lvl="1"/>
            <a:r>
              <a:rPr lang="sk-SK" b="1" dirty="0">
                <a:latin typeface="+mj-lt"/>
              </a:rPr>
              <a:t>&lt;br&gt; </a:t>
            </a:r>
            <a:r>
              <a:rPr lang="sk-SK" dirty="0">
                <a:latin typeface="+mj-lt"/>
              </a:rPr>
              <a:t>alebo</a:t>
            </a:r>
            <a:r>
              <a:rPr lang="sk-SK" b="1" dirty="0">
                <a:latin typeface="+mj-lt"/>
              </a:rPr>
              <a:t> &lt;hr /&gt; ...</a:t>
            </a:r>
          </a:p>
          <a:p>
            <a:r>
              <a:rPr lang="pl-PL" dirty="0">
                <a:latin typeface="+mj-lt"/>
              </a:rPr>
              <a:t>Nie sú zobrazené v prehliadači, ale </a:t>
            </a:r>
            <a:r>
              <a:rPr lang="sk-SK" dirty="0">
                <a:latin typeface="+mj-lt"/>
              </a:rPr>
              <a:t>určujú význam alebo spôsob zobrazenia častí dokumentu.</a:t>
            </a:r>
          </a:p>
          <a:p>
            <a:r>
              <a:rPr lang="sk-SK" dirty="0">
                <a:latin typeface="+mj-lt"/>
              </a:rPr>
              <a:t>Tagy sa začínajú znakom </a:t>
            </a:r>
            <a:r>
              <a:rPr lang="sk-SK" b="1" dirty="0">
                <a:latin typeface="+mj-lt"/>
              </a:rPr>
              <a:t>&lt; </a:t>
            </a:r>
            <a:r>
              <a:rPr lang="sk-SK" dirty="0">
                <a:latin typeface="+mj-lt"/>
              </a:rPr>
              <a:t>a končia </a:t>
            </a:r>
            <a:r>
              <a:rPr lang="sk-SK" b="1" dirty="0">
                <a:latin typeface="+mj-lt"/>
              </a:rPr>
              <a:t>&gt;</a:t>
            </a:r>
            <a:r>
              <a:rPr lang="sk-SK" dirty="0">
                <a:latin typeface="+mj-lt"/>
              </a:rPr>
              <a:t>.</a:t>
            </a:r>
          </a:p>
          <a:p>
            <a:endParaRPr lang="sk-SK" b="1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r>
              <a:rPr lang="sk-SK" dirty="0"/>
              <a:t>Môžu byť </a:t>
            </a:r>
            <a:r>
              <a:rPr lang="sk-SK" b="1" dirty="0"/>
              <a:t>vnorené</a:t>
            </a:r>
            <a:r>
              <a:rPr lang="sk-SK" dirty="0"/>
              <a:t> – nový tag začína skôr, ako predchádzajúci končí.</a:t>
            </a:r>
          </a:p>
          <a:p>
            <a:pPr lvl="1"/>
            <a:r>
              <a:rPr lang="en-US" b="1" dirty="0"/>
              <a:t>&lt;head&gt;</a:t>
            </a:r>
            <a:r>
              <a:rPr lang="en-US" b="1" dirty="0">
                <a:solidFill>
                  <a:srgbClr val="4042E2"/>
                </a:solidFill>
              </a:rPr>
              <a:t>&lt;title&gt;</a:t>
            </a:r>
            <a:r>
              <a:rPr lang="en-US" dirty="0"/>
              <a:t>Hello World</a:t>
            </a:r>
            <a:r>
              <a:rPr lang="en-US" b="1" dirty="0">
                <a:solidFill>
                  <a:srgbClr val="4042E2"/>
                </a:solidFill>
              </a:rPr>
              <a:t>&lt;/title&gt;</a:t>
            </a:r>
            <a:r>
              <a:rPr lang="en-US" b="1" dirty="0"/>
              <a:t>&lt;/head&gt;</a:t>
            </a:r>
          </a:p>
          <a:p>
            <a:pPr lvl="1"/>
            <a:r>
              <a:rPr lang="sk-SK" i="1" dirty="0"/>
              <a:t>Štandard</a:t>
            </a:r>
            <a:r>
              <a:rPr lang="sk-SK" dirty="0"/>
              <a:t>: mená tagov písané malými písmenami.</a:t>
            </a:r>
          </a:p>
          <a:p>
            <a:pPr lvl="1"/>
            <a:r>
              <a:rPr lang="sk-SK" i="1" dirty="0"/>
              <a:t>Štandard</a:t>
            </a:r>
            <a:r>
              <a:rPr lang="sk-SK" dirty="0"/>
              <a:t>: obsah vnorených tagov odsadený od okraja.</a:t>
            </a:r>
          </a:p>
          <a:p>
            <a:pPr lvl="1"/>
            <a:endParaRPr lang="sk-SK" b="1" dirty="0"/>
          </a:p>
          <a:p>
            <a:r>
              <a:rPr lang="sk-SK" dirty="0"/>
              <a:t>Môžu obsahovať atribúty</a:t>
            </a:r>
          </a:p>
          <a:p>
            <a:pPr lvl="1"/>
            <a:r>
              <a:rPr lang="sk-SK" dirty="0"/>
              <a:t>Tvorené pármi „názov atribútu“ a „hodnota“, spojenými znakom </a:t>
            </a:r>
            <a:r>
              <a:rPr lang="sk-SK" b="1" dirty="0"/>
              <a:t>=</a:t>
            </a:r>
            <a:r>
              <a:rPr lang="sk-SK" dirty="0"/>
              <a:t>.</a:t>
            </a:r>
          </a:p>
          <a:p>
            <a:pPr lvl="1"/>
            <a:r>
              <a:rPr lang="sk-SK" i="1" dirty="0"/>
              <a:t>Štandard: </a:t>
            </a:r>
            <a:r>
              <a:rPr lang="sk-SK" dirty="0"/>
              <a:t>názov atribútu malými písmenami. Hodnota atribútu v úvodzovkách.</a:t>
            </a:r>
          </a:p>
          <a:p>
            <a:pPr lvl="1"/>
            <a:r>
              <a:rPr lang="en-US" dirty="0"/>
              <a:t>&lt;a </a:t>
            </a:r>
            <a:r>
              <a:rPr lang="en-US" dirty="0" err="1">
                <a:solidFill>
                  <a:srgbClr val="4042E2"/>
                </a:solidFill>
              </a:rPr>
              <a:t>href</a:t>
            </a:r>
            <a:r>
              <a:rPr lang="en-US" dirty="0">
                <a:solidFill>
                  <a:srgbClr val="4042E2"/>
                </a:solidFill>
              </a:rPr>
              <a:t>="https://example.com" </a:t>
            </a:r>
            <a:r>
              <a:rPr lang="en-US" dirty="0">
                <a:solidFill>
                  <a:srgbClr val="68E073"/>
                </a:solidFill>
              </a:rPr>
              <a:t>title="Example.com"</a:t>
            </a:r>
            <a:r>
              <a:rPr lang="en-US" dirty="0"/>
              <a:t>&gt;</a:t>
            </a:r>
            <a:r>
              <a:rPr lang="en-US" dirty="0">
                <a:solidFill>
                  <a:srgbClr val="68E073"/>
                </a:solidFill>
              </a:rPr>
              <a:t> </a:t>
            </a:r>
            <a:r>
              <a:rPr lang="en-US" dirty="0"/>
              <a:t>Example &lt;/a&gt;</a:t>
            </a:r>
            <a:endParaRPr lang="sk-SK" dirty="0"/>
          </a:p>
          <a:p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2400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9E687-4FDB-598F-4825-8EE4D40A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Abril Fatface" panose="02000503000000020003" pitchFamily="2" charset="-18"/>
              </a:rPr>
              <a:t>Príklad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HTML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53B72E-74BD-8543-22BC-CE1A009E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434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dirty="0"/>
              <a:t>&lt;!DOCTYPE html&gt;</a:t>
            </a:r>
          </a:p>
          <a:p>
            <a:pPr marL="0" indent="0">
              <a:buNone/>
            </a:pPr>
            <a:r>
              <a:rPr lang="sk-SK" sz="2000" dirty="0"/>
              <a:t>&lt;html&gt;</a:t>
            </a:r>
          </a:p>
          <a:p>
            <a:pPr marL="0" indent="0">
              <a:buNone/>
            </a:pPr>
            <a:r>
              <a:rPr lang="sk-SK" sz="2000" dirty="0"/>
              <a:t>&lt;</a:t>
            </a:r>
            <a:r>
              <a:rPr lang="sk-SK" sz="2000" dirty="0" err="1"/>
              <a:t>head</a:t>
            </a:r>
            <a:r>
              <a:rPr lang="sk-SK" sz="2000" dirty="0"/>
              <a:t>&gt;</a:t>
            </a:r>
          </a:p>
          <a:p>
            <a:pPr marL="0" indent="0">
              <a:buNone/>
            </a:pPr>
            <a:r>
              <a:rPr lang="sk-SK" sz="2000" dirty="0"/>
              <a:t>&lt;title&gt;</a:t>
            </a:r>
            <a:r>
              <a:rPr lang="sk-SK" sz="2000" dirty="0" err="1"/>
              <a:t>Hello</a:t>
            </a:r>
            <a:r>
              <a:rPr lang="sk-SK" sz="2000" dirty="0"/>
              <a:t> </a:t>
            </a:r>
            <a:r>
              <a:rPr lang="sk-SK" sz="2000" dirty="0" err="1"/>
              <a:t>World</a:t>
            </a:r>
            <a:r>
              <a:rPr lang="sk-SK" sz="2000" dirty="0"/>
              <a:t>&lt;/title&gt;</a:t>
            </a:r>
          </a:p>
          <a:p>
            <a:pPr marL="0" indent="0">
              <a:buNone/>
            </a:pPr>
            <a:r>
              <a:rPr lang="sk-SK" sz="2000" dirty="0"/>
              <a:t>&lt;/</a:t>
            </a:r>
            <a:r>
              <a:rPr lang="sk-SK" sz="2000" dirty="0" err="1"/>
              <a:t>head</a:t>
            </a:r>
            <a:r>
              <a:rPr lang="sk-SK" sz="2000" dirty="0"/>
              <a:t>&gt;</a:t>
            </a:r>
          </a:p>
          <a:p>
            <a:pPr marL="0" indent="0">
              <a:buNone/>
            </a:pPr>
            <a:r>
              <a:rPr lang="sk-SK" sz="2000" dirty="0"/>
              <a:t>&lt;body&gt;</a:t>
            </a:r>
          </a:p>
          <a:p>
            <a:pPr marL="0" indent="0">
              <a:buNone/>
            </a:pPr>
            <a:r>
              <a:rPr lang="sk-SK" sz="2000" dirty="0"/>
              <a:t>&lt;h1&gt;Hlavný nadpis&lt;/h1&gt;</a:t>
            </a:r>
          </a:p>
          <a:p>
            <a:pPr marL="0" indent="0">
              <a:buNone/>
            </a:pPr>
            <a:r>
              <a:rPr lang="sk-SK" sz="2000" dirty="0"/>
              <a:t>&lt;p&gt;Odstavec textu.&lt;/p&gt;</a:t>
            </a:r>
          </a:p>
          <a:p>
            <a:pPr marL="0" indent="0">
              <a:buNone/>
            </a:pPr>
            <a:r>
              <a:rPr lang="sk-SK" sz="2000" dirty="0"/>
              <a:t>&lt;/body&gt;</a:t>
            </a:r>
          </a:p>
          <a:p>
            <a:pPr marL="0" indent="0">
              <a:buNone/>
            </a:pPr>
            <a:r>
              <a:rPr lang="sk-SK" sz="2000" dirty="0"/>
              <a:t>&lt;/html&gt;</a:t>
            </a:r>
          </a:p>
          <a:p>
            <a:endParaRPr lang="sk-SK" sz="20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D9D4F67-F104-90E2-4289-D8641E0E2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698" y="2058194"/>
            <a:ext cx="5585251" cy="336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7225B215-5621-3171-7D67-8980C9109EC8}"/>
              </a:ext>
            </a:extLst>
          </p:cNvPr>
          <p:cNvSpPr/>
          <p:nvPr/>
        </p:nvSpPr>
        <p:spPr>
          <a:xfrm>
            <a:off x="4152900" y="3549650"/>
            <a:ext cx="901700" cy="539750"/>
          </a:xfrm>
          <a:prstGeom prst="rightArrow">
            <a:avLst/>
          </a:prstGeom>
          <a:solidFill>
            <a:srgbClr val="68E073"/>
          </a:solidFill>
          <a:ln>
            <a:solidFill>
              <a:srgbClr val="404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2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41885-E4D5-E976-3A9D-C2CB156F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Abril Fatface" panose="02000503000000020003" pitchFamily="2" charset="-18"/>
              </a:rPr>
              <a:t>Základná štruktúra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HTML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1852A6-E262-5ED6-FDB2-584F78B5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sk-SK" b="1" dirty="0">
                <a:latin typeface="+mj-lt"/>
              </a:rPr>
              <a:t>&lt;!DOCTYPE html&gt;</a:t>
            </a:r>
          </a:p>
          <a:p>
            <a:pPr lvl="1"/>
            <a:r>
              <a:rPr lang="sk-SK" b="1" dirty="0">
                <a:latin typeface="+mj-lt"/>
              </a:rPr>
              <a:t>Deklarácia typu dokumentu </a:t>
            </a:r>
            <a:r>
              <a:rPr lang="sk-SK" dirty="0">
                <a:latin typeface="+mj-lt"/>
              </a:rPr>
              <a:t>(DTD, </a:t>
            </a:r>
            <a:r>
              <a:rPr lang="sk-SK" dirty="0" err="1">
                <a:latin typeface="+mj-lt"/>
              </a:rPr>
              <a:t>document</a:t>
            </a:r>
            <a:r>
              <a:rPr lang="sk-SK" dirty="0">
                <a:latin typeface="+mj-lt"/>
              </a:rPr>
              <a:t> type </a:t>
            </a:r>
            <a:r>
              <a:rPr lang="sk-SK" dirty="0" err="1">
                <a:latin typeface="+mj-lt"/>
              </a:rPr>
              <a:t>declaration</a:t>
            </a:r>
            <a:r>
              <a:rPr lang="sk-SK" dirty="0">
                <a:latin typeface="+mj-lt"/>
              </a:rPr>
              <a:t>)</a:t>
            </a:r>
          </a:p>
          <a:p>
            <a:pPr lvl="2"/>
            <a:r>
              <a:rPr lang="sk-SK" sz="2400" dirty="0">
                <a:latin typeface="+mj-lt"/>
              </a:rPr>
              <a:t>Určuje typ dokumentu - v tomto prípade HTML.</a:t>
            </a:r>
          </a:p>
          <a:p>
            <a:pPr marL="0" lvl="1" indent="0">
              <a:buNone/>
            </a:pPr>
            <a:endParaRPr lang="sk-SK" dirty="0">
              <a:latin typeface="+mj-lt"/>
            </a:endParaRPr>
          </a:p>
          <a:p>
            <a:pPr marL="342900" lvl="1" indent="-342900"/>
            <a:r>
              <a:rPr lang="sk-SK" b="1" dirty="0">
                <a:latin typeface="+mj-lt"/>
              </a:rPr>
              <a:t>&lt;html&gt;</a:t>
            </a:r>
          </a:p>
          <a:p>
            <a:pPr marL="0" lvl="1" indent="0">
              <a:buNone/>
            </a:pPr>
            <a:r>
              <a:rPr lang="sk-SK" dirty="0">
                <a:latin typeface="+mj-lt"/>
              </a:rPr>
              <a:t>	</a:t>
            </a:r>
            <a:r>
              <a:rPr lang="sk-SK" i="1" dirty="0">
                <a:latin typeface="+mj-lt"/>
              </a:rPr>
              <a:t>ďalšie tagy a text</a:t>
            </a:r>
          </a:p>
          <a:p>
            <a:pPr marL="0" lvl="1" indent="0">
              <a:buNone/>
            </a:pPr>
            <a:r>
              <a:rPr lang="sk-SK" b="1" dirty="0">
                <a:latin typeface="+mj-lt"/>
              </a:rPr>
              <a:t>      &lt;/html&gt;</a:t>
            </a:r>
          </a:p>
          <a:p>
            <a:pPr lvl="1"/>
            <a:r>
              <a:rPr lang="sk-SK" dirty="0">
                <a:latin typeface="+mj-lt"/>
              </a:rPr>
              <a:t>Tento príkaz označuje začiatok a koniec celej stránky. Je to najdôležitejší blok, ktorý </a:t>
            </a:r>
            <a:r>
              <a:rPr lang="sk-SK" b="1" dirty="0">
                <a:latin typeface="+mj-lt"/>
              </a:rPr>
              <a:t>je povinný</a:t>
            </a:r>
            <a:r>
              <a:rPr lang="sk-SK" dirty="0">
                <a:latin typeface="+mj-lt"/>
              </a:rPr>
              <a:t>. Medzi začiatok a koniec tohto príkazu píšeme všetky ostatne </a:t>
            </a:r>
            <a:r>
              <a:rPr lang="sk-SK" dirty="0" err="1">
                <a:latin typeface="+mj-lt"/>
              </a:rPr>
              <a:t>prikazy</a:t>
            </a:r>
            <a:r>
              <a:rPr lang="sk-SK" dirty="0">
                <a:latin typeface="+mj-lt"/>
              </a:rPr>
              <a:t> a text.</a:t>
            </a:r>
          </a:p>
          <a:p>
            <a:endParaRPr lang="sk-SK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E7C1D-4FFE-1E75-37A5-181C9B58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Abril Fatface" panose="02000503000000020003" pitchFamily="2" charset="-18"/>
              </a:rPr>
              <a:t>HEAD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490B0E-5015-D2D1-A3AB-4673B6FA3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5748" cy="4351338"/>
          </a:xfrm>
        </p:spPr>
        <p:txBody>
          <a:bodyPr/>
          <a:lstStyle/>
          <a:p>
            <a:pPr marL="400050" lvl="2" indent="0">
              <a:buNone/>
            </a:pPr>
            <a:r>
              <a:rPr lang="sk-SK" sz="1600" dirty="0">
                <a:latin typeface="+mj-lt"/>
              </a:rPr>
              <a:t>&lt;!DOCTYPE html&gt;</a:t>
            </a:r>
          </a:p>
          <a:p>
            <a:pPr marL="400050" lvl="2" indent="0">
              <a:buNone/>
            </a:pPr>
            <a:r>
              <a:rPr lang="sk-SK" sz="1600" dirty="0">
                <a:latin typeface="+mj-lt"/>
              </a:rPr>
              <a:t>&lt;html&gt;</a:t>
            </a:r>
          </a:p>
          <a:p>
            <a:pPr marL="400050" lvl="2" indent="0">
              <a:buNone/>
            </a:pPr>
            <a:r>
              <a:rPr lang="sk-SK" sz="1600" b="1" dirty="0">
                <a:latin typeface="+mj-lt"/>
              </a:rPr>
              <a:t>&lt;</a:t>
            </a:r>
            <a:r>
              <a:rPr lang="sk-SK" sz="1600" b="1" dirty="0" err="1">
                <a:latin typeface="+mj-lt"/>
              </a:rPr>
              <a:t>head</a:t>
            </a:r>
            <a:r>
              <a:rPr lang="sk-SK" sz="1600" b="1" dirty="0">
                <a:latin typeface="+mj-lt"/>
              </a:rPr>
              <a:t>&gt;</a:t>
            </a:r>
          </a:p>
          <a:p>
            <a:pPr marL="400050" lvl="2" indent="0">
              <a:buNone/>
            </a:pPr>
            <a:r>
              <a:rPr lang="sk-SK" sz="1600" dirty="0">
                <a:latin typeface="+mj-lt"/>
              </a:rPr>
              <a:t>... hlavička stránky</a:t>
            </a:r>
          </a:p>
          <a:p>
            <a:pPr marL="400050" lvl="2" indent="0">
              <a:buNone/>
            </a:pPr>
            <a:r>
              <a:rPr lang="sk-SK" sz="1600" b="1" dirty="0">
                <a:latin typeface="+mj-lt"/>
              </a:rPr>
              <a:t>&lt;/</a:t>
            </a:r>
            <a:r>
              <a:rPr lang="sk-SK" sz="1600" b="1" dirty="0" err="1">
                <a:latin typeface="+mj-lt"/>
              </a:rPr>
              <a:t>head</a:t>
            </a:r>
            <a:r>
              <a:rPr lang="sk-SK" sz="1600" b="1" dirty="0">
                <a:latin typeface="+mj-lt"/>
              </a:rPr>
              <a:t>&gt;</a:t>
            </a:r>
          </a:p>
          <a:p>
            <a:pPr marL="400050" lvl="2" indent="0">
              <a:buNone/>
            </a:pPr>
            <a:r>
              <a:rPr lang="sk-SK" sz="1600" dirty="0">
                <a:latin typeface="+mj-lt"/>
              </a:rPr>
              <a:t>&lt;/html&gt;</a:t>
            </a:r>
          </a:p>
          <a:p>
            <a:pPr marL="400050" lvl="2" indent="0">
              <a:buNone/>
            </a:pPr>
            <a:endParaRPr lang="sk-SK" dirty="0">
              <a:latin typeface="+mj-lt"/>
            </a:endParaRPr>
          </a:p>
          <a:p>
            <a:pPr lvl="1"/>
            <a:r>
              <a:rPr lang="sk-SK" dirty="0">
                <a:latin typeface="+mj-lt"/>
              </a:rPr>
              <a:t>Tento príkaz definuje </a:t>
            </a:r>
            <a:r>
              <a:rPr lang="sk-SK" b="1" dirty="0">
                <a:solidFill>
                  <a:srgbClr val="68E073"/>
                </a:solidFill>
                <a:latin typeface="+mj-lt"/>
              </a:rPr>
              <a:t>hlavičku stránky</a:t>
            </a:r>
            <a:r>
              <a:rPr lang="sk-SK" b="1" dirty="0">
                <a:latin typeface="+mj-lt"/>
              </a:rPr>
              <a:t>. </a:t>
            </a:r>
            <a:r>
              <a:rPr lang="sk-SK" dirty="0">
                <a:latin typeface="+mj-lt"/>
              </a:rPr>
              <a:t>Ta väčšinou obsahuje poznámku o autorovi, ktorú sem ukladá program, v akom vytvárame stránku - ak ju nerobíme ručne. Ďalej obsahuje </a:t>
            </a:r>
            <a:r>
              <a:rPr lang="sk-SK" b="1" dirty="0">
                <a:latin typeface="+mj-lt"/>
              </a:rPr>
              <a:t>TITLE</a:t>
            </a:r>
            <a:r>
              <a:rPr lang="sk-SK" dirty="0">
                <a:latin typeface="+mj-lt"/>
              </a:rPr>
              <a:t>, čiže názov stránky. Blok HEAD nie je povinný, ale </a:t>
            </a:r>
            <a:r>
              <a:rPr lang="sk-SK" b="1" dirty="0">
                <a:latin typeface="+mj-lt"/>
              </a:rPr>
              <a:t>TITLE</a:t>
            </a:r>
            <a:r>
              <a:rPr lang="sk-SK" dirty="0">
                <a:latin typeface="+mj-lt"/>
              </a:rPr>
              <a:t> sa odporúča nastaviť.</a:t>
            </a:r>
          </a:p>
          <a:p>
            <a:endParaRPr lang="sk-SK" dirty="0">
              <a:latin typeface="+mj-lt"/>
            </a:endParaRPr>
          </a:p>
        </p:txBody>
      </p:sp>
      <p:pic>
        <p:nvPicPr>
          <p:cNvPr id="5" name="Obrázok 4" descr="Obrázok, na ktorom je ošatenie, obuv, animák, stojaci&#10;&#10;Automaticky generovaný popis">
            <a:extLst>
              <a:ext uri="{FF2B5EF4-FFF2-40B4-BE49-F238E27FC236}">
                <a16:creationId xmlns:a16="http://schemas.microsoft.com/office/drawing/2014/main" id="{D5936EB8-CA62-304C-B3A8-4D31451B8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63" y="1551708"/>
            <a:ext cx="1562068" cy="42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B8D55-E10A-9927-C3C8-4E928AF8F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03AF8-840D-B9F1-5DFE-84F44E03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Abril Fatface" panose="02000503000000020003" pitchFamily="2" charset="-18"/>
              </a:rPr>
              <a:t>HEAD - TITLE – LINK -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META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99BED4-1CA0-4194-EFB7-0FC435B07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2" indent="0">
              <a:buNone/>
            </a:pPr>
            <a:r>
              <a:rPr lang="sk-SK" dirty="0">
                <a:latin typeface="+mj-lt"/>
              </a:rPr>
              <a:t>&lt;!DOCTYPE html&gt;</a:t>
            </a:r>
          </a:p>
          <a:p>
            <a:pPr marL="400050" lvl="2" indent="0">
              <a:buNone/>
            </a:pPr>
            <a:r>
              <a:rPr lang="sk-SK" dirty="0">
                <a:latin typeface="+mj-lt"/>
              </a:rPr>
              <a:t>&lt;html&gt;</a:t>
            </a:r>
          </a:p>
          <a:p>
            <a:pPr marL="400050" lvl="2" indent="0">
              <a:buNone/>
            </a:pPr>
            <a:r>
              <a:rPr lang="sk-SK" dirty="0">
                <a:latin typeface="+mj-lt"/>
              </a:rPr>
              <a:t>&lt;</a:t>
            </a:r>
            <a:r>
              <a:rPr lang="sk-SK" dirty="0" err="1">
                <a:latin typeface="+mj-lt"/>
              </a:rPr>
              <a:t>head</a:t>
            </a:r>
            <a:r>
              <a:rPr lang="sk-SK" dirty="0">
                <a:latin typeface="+mj-lt"/>
              </a:rPr>
              <a:t>&gt;</a:t>
            </a:r>
          </a:p>
          <a:p>
            <a:pPr marL="400050" lvl="2" indent="0">
              <a:buNone/>
            </a:pPr>
            <a:r>
              <a:rPr lang="sk-SK" b="1" dirty="0">
                <a:solidFill>
                  <a:srgbClr val="68E073"/>
                </a:solidFill>
                <a:latin typeface="+mj-lt"/>
              </a:rPr>
              <a:t>&lt;title&gt;</a:t>
            </a:r>
            <a:r>
              <a:rPr lang="sk-SK" dirty="0">
                <a:latin typeface="+mj-lt"/>
              </a:rPr>
              <a:t>Názov stránky</a:t>
            </a:r>
            <a:r>
              <a:rPr lang="sk-SK" b="1" dirty="0">
                <a:solidFill>
                  <a:srgbClr val="68E073"/>
                </a:solidFill>
                <a:latin typeface="+mj-lt"/>
              </a:rPr>
              <a:t>&lt;/title&gt;</a:t>
            </a:r>
          </a:p>
          <a:p>
            <a:pPr marL="400050" lvl="2" indent="0">
              <a:buNone/>
            </a:pPr>
            <a:r>
              <a:rPr lang="en-US" b="1" dirty="0">
                <a:solidFill>
                  <a:srgbClr val="4042E2"/>
                </a:solidFill>
                <a:latin typeface="+mj-lt"/>
              </a:rPr>
              <a:t>&lt;link</a:t>
            </a:r>
            <a:r>
              <a:rPr lang="en-US" dirty="0">
                <a:solidFill>
                  <a:srgbClr val="4042E2"/>
                </a:solidFill>
                <a:latin typeface="+mj-lt"/>
              </a:rPr>
              <a:t> </a:t>
            </a:r>
            <a:r>
              <a:rPr lang="en-US" dirty="0" err="1">
                <a:latin typeface="+mj-lt"/>
              </a:rPr>
              <a:t>rel</a:t>
            </a:r>
            <a:r>
              <a:rPr lang="en-US" dirty="0">
                <a:latin typeface="+mj-lt"/>
              </a:rPr>
              <a:t>="stylesheet" type="text/</a:t>
            </a:r>
            <a:r>
              <a:rPr lang="en-US" dirty="0" err="1">
                <a:latin typeface="+mj-lt"/>
              </a:rPr>
              <a:t>css</a:t>
            </a:r>
            <a:r>
              <a:rPr lang="en-US" dirty="0">
                <a:latin typeface="+mj-lt"/>
              </a:rPr>
              <a:t>" </a:t>
            </a:r>
            <a:r>
              <a:rPr lang="en-US" dirty="0" err="1">
                <a:latin typeface="+mj-lt"/>
              </a:rPr>
              <a:t>href</a:t>
            </a:r>
            <a:r>
              <a:rPr lang="en-US" dirty="0">
                <a:latin typeface="+mj-lt"/>
              </a:rPr>
              <a:t>="theme.css"</a:t>
            </a:r>
            <a:r>
              <a:rPr lang="en-US" b="1" dirty="0">
                <a:solidFill>
                  <a:srgbClr val="4042E2"/>
                </a:solidFill>
                <a:latin typeface="+mj-lt"/>
              </a:rPr>
              <a:t>&gt;</a:t>
            </a:r>
            <a:endParaRPr lang="sk-SK" b="1" dirty="0">
              <a:solidFill>
                <a:srgbClr val="4042E2"/>
              </a:solidFill>
              <a:latin typeface="+mj-lt"/>
            </a:endParaRPr>
          </a:p>
          <a:p>
            <a:pPr marL="400050" lvl="2" indent="0">
              <a:buNone/>
            </a:pPr>
            <a:r>
              <a:rPr lang="sk-SK" b="1" dirty="0">
                <a:latin typeface="+mj-lt"/>
              </a:rPr>
              <a:t>&lt;</a:t>
            </a:r>
            <a:r>
              <a:rPr lang="sk-SK" b="1" dirty="0" err="1">
                <a:latin typeface="+mj-lt"/>
              </a:rPr>
              <a:t>meta</a:t>
            </a:r>
            <a:r>
              <a:rPr lang="sk-SK" b="1" dirty="0">
                <a:latin typeface="+mj-lt"/>
              </a:rPr>
              <a:t> </a:t>
            </a:r>
            <a:r>
              <a:rPr lang="sk-SK" dirty="0">
                <a:latin typeface="+mj-lt"/>
              </a:rPr>
              <a:t>http-</a:t>
            </a:r>
            <a:r>
              <a:rPr lang="sk-SK" dirty="0" err="1">
                <a:latin typeface="+mj-lt"/>
              </a:rPr>
              <a:t>equiv</a:t>
            </a:r>
            <a:r>
              <a:rPr lang="sk-SK" dirty="0">
                <a:latin typeface="+mj-lt"/>
              </a:rPr>
              <a:t>="</a:t>
            </a:r>
            <a:r>
              <a:rPr lang="sk-SK" dirty="0" err="1">
                <a:latin typeface="+mj-lt"/>
              </a:rPr>
              <a:t>content-language</a:t>
            </a:r>
            <a:r>
              <a:rPr lang="sk-SK" dirty="0">
                <a:latin typeface="+mj-lt"/>
              </a:rPr>
              <a:t>" </a:t>
            </a:r>
            <a:r>
              <a:rPr lang="sk-SK" dirty="0" err="1">
                <a:latin typeface="+mj-lt"/>
              </a:rPr>
              <a:t>content</a:t>
            </a:r>
            <a:r>
              <a:rPr lang="sk-SK" dirty="0">
                <a:latin typeface="+mj-lt"/>
              </a:rPr>
              <a:t>=„</a:t>
            </a:r>
            <a:r>
              <a:rPr lang="sk-SK" dirty="0" err="1">
                <a:latin typeface="+mj-lt"/>
              </a:rPr>
              <a:t>sk</a:t>
            </a:r>
            <a:r>
              <a:rPr lang="sk-SK" dirty="0">
                <a:latin typeface="+mj-lt"/>
              </a:rPr>
              <a:t>"</a:t>
            </a:r>
            <a:r>
              <a:rPr lang="sk-SK" b="1" dirty="0">
                <a:latin typeface="+mj-lt"/>
              </a:rPr>
              <a:t> /&gt;</a:t>
            </a:r>
          </a:p>
          <a:p>
            <a:pPr marL="400050" lvl="2" indent="0">
              <a:buNone/>
            </a:pPr>
            <a:r>
              <a:rPr lang="sk-SK" dirty="0">
                <a:latin typeface="+mj-lt"/>
              </a:rPr>
              <a:t>&lt;/</a:t>
            </a:r>
            <a:r>
              <a:rPr lang="sk-SK" dirty="0" err="1">
                <a:latin typeface="+mj-lt"/>
              </a:rPr>
              <a:t>head</a:t>
            </a:r>
            <a:r>
              <a:rPr lang="sk-SK" dirty="0">
                <a:latin typeface="+mj-lt"/>
              </a:rPr>
              <a:t>&gt;</a:t>
            </a:r>
          </a:p>
          <a:p>
            <a:pPr marL="400050" lvl="2" indent="0">
              <a:buNone/>
            </a:pPr>
            <a:r>
              <a:rPr lang="sk-SK" dirty="0">
                <a:latin typeface="+mj-lt"/>
              </a:rPr>
              <a:t>&lt;/html&gt;</a:t>
            </a:r>
          </a:p>
          <a:p>
            <a:pPr lvl="1"/>
            <a:r>
              <a:rPr lang="sk-SK" b="1" dirty="0">
                <a:solidFill>
                  <a:srgbClr val="68E073"/>
                </a:solidFill>
                <a:latin typeface="+mj-lt"/>
              </a:rPr>
              <a:t>TITLE</a:t>
            </a:r>
            <a:r>
              <a:rPr lang="sk-SK" b="1" dirty="0">
                <a:latin typeface="+mj-lt"/>
              </a:rPr>
              <a:t> - </a:t>
            </a:r>
            <a:r>
              <a:rPr lang="sk-SK" dirty="0">
                <a:latin typeface="+mj-lt"/>
              </a:rPr>
              <a:t>definuje </a:t>
            </a:r>
            <a:r>
              <a:rPr lang="sk-SK" b="1" dirty="0">
                <a:latin typeface="+mj-lt"/>
              </a:rPr>
              <a:t>názov stránky</a:t>
            </a:r>
            <a:r>
              <a:rPr lang="sk-SK" dirty="0">
                <a:latin typeface="+mj-lt"/>
              </a:rPr>
              <a:t>, ktorý sa zobrazuje v každom prehliadací stránky. </a:t>
            </a:r>
          </a:p>
          <a:p>
            <a:pPr lvl="1"/>
            <a:r>
              <a:rPr lang="sk-SK" b="1" dirty="0">
                <a:solidFill>
                  <a:srgbClr val="4042E2"/>
                </a:solidFill>
                <a:latin typeface="+mj-lt"/>
              </a:rPr>
              <a:t>LINK</a:t>
            </a:r>
            <a:r>
              <a:rPr lang="sk-SK" b="1" dirty="0">
                <a:latin typeface="+mj-lt"/>
              </a:rPr>
              <a:t> - </a:t>
            </a:r>
            <a:r>
              <a:rPr lang="sk-SK" dirty="0">
                <a:latin typeface="+mj-lt"/>
              </a:rPr>
              <a:t>Prepája HTML stránku s iným súborom. Používa sa hlavne pre načítanie externého štýlu CSS.</a:t>
            </a:r>
          </a:p>
          <a:p>
            <a:pPr lvl="1"/>
            <a:endParaRPr lang="sk-SK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47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C1322-C637-7C55-FBE2-7326E75D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>
                <a:latin typeface="Abril Fatface" panose="02000503000000020003" pitchFamily="2" charset="-18"/>
              </a:rPr>
              <a:t>HEAD</a:t>
            </a:r>
            <a:r>
              <a:rPr lang="sk-SK" dirty="0"/>
              <a:t> </a:t>
            </a:r>
            <a:r>
              <a:rPr lang="sk-SK" sz="4000" dirty="0">
                <a:latin typeface="Abril Fatface" panose="02000503000000020003" pitchFamily="2" charset="-18"/>
              </a:rPr>
              <a:t>-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SCRIPT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B71CE9-4F00-6FCB-6DC9-DD46F8A8C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342900"/>
            <a:r>
              <a:rPr lang="sk-SK" b="1" dirty="0">
                <a:solidFill>
                  <a:srgbClr val="68E073"/>
                </a:solidFill>
                <a:latin typeface="+mj-lt"/>
              </a:rPr>
              <a:t>SCRIPT</a:t>
            </a:r>
            <a:r>
              <a:rPr lang="sk-SK" b="1" dirty="0">
                <a:latin typeface="+mj-lt"/>
              </a:rPr>
              <a:t> - </a:t>
            </a:r>
            <a:r>
              <a:rPr lang="sk-SK" dirty="0">
                <a:latin typeface="+mj-lt"/>
              </a:rPr>
              <a:t>tag obsahujúci zápis skriptu. Skript nie je zapísaný v jazyku HTML, ale v inom </a:t>
            </a:r>
            <a:r>
              <a:rPr lang="sk-SK" dirty="0" err="1">
                <a:latin typeface="+mj-lt"/>
              </a:rPr>
              <a:t>většinou</a:t>
            </a:r>
            <a:r>
              <a:rPr lang="sk-SK" dirty="0">
                <a:latin typeface="+mj-lt"/>
              </a:rPr>
              <a:t> je to JavaScript.</a:t>
            </a:r>
          </a:p>
          <a:p>
            <a:pPr marL="400050" lvl="2" indent="0">
              <a:buNone/>
            </a:pPr>
            <a:endParaRPr lang="sk-SK" dirty="0">
              <a:latin typeface="+mj-lt"/>
            </a:endParaRPr>
          </a:p>
          <a:p>
            <a:pPr marL="0" lvl="1" indent="-57150">
              <a:buNone/>
            </a:pPr>
            <a:r>
              <a:rPr lang="sk-SK" sz="1600" dirty="0">
                <a:latin typeface="+mj-lt"/>
              </a:rPr>
              <a:t>&lt;!DOCTYPE html&gt;</a:t>
            </a:r>
          </a:p>
          <a:p>
            <a:pPr marL="0" lvl="1" indent="-57150">
              <a:buNone/>
            </a:pPr>
            <a:r>
              <a:rPr lang="sk-SK" sz="1600" dirty="0">
                <a:latin typeface="+mj-lt"/>
              </a:rPr>
              <a:t>&lt;html&gt;</a:t>
            </a:r>
          </a:p>
          <a:p>
            <a:pPr marL="0" lvl="1" indent="-57150">
              <a:buNone/>
            </a:pPr>
            <a:r>
              <a:rPr lang="sk-SK" sz="1600" dirty="0">
                <a:latin typeface="+mj-lt"/>
              </a:rPr>
              <a:t>&lt;</a:t>
            </a:r>
            <a:r>
              <a:rPr lang="sk-SK" sz="1600" dirty="0" err="1">
                <a:latin typeface="+mj-lt"/>
              </a:rPr>
              <a:t>head</a:t>
            </a:r>
            <a:r>
              <a:rPr lang="sk-SK" sz="1600" dirty="0">
                <a:latin typeface="+mj-lt"/>
              </a:rPr>
              <a:t>&gt;</a:t>
            </a:r>
          </a:p>
          <a:p>
            <a:pPr marL="0" lvl="1" indent="-57150">
              <a:buNone/>
            </a:pPr>
            <a:r>
              <a:rPr lang="sk-SK" sz="1600" dirty="0">
                <a:latin typeface="+mj-lt"/>
              </a:rPr>
              <a:t>&lt;title&gt;Názov stránky&lt;/title&gt;</a:t>
            </a:r>
          </a:p>
          <a:p>
            <a:pPr marL="0" indent="-514350">
              <a:buNone/>
            </a:pPr>
            <a:r>
              <a:rPr lang="sk-SK" sz="1600" b="1" dirty="0">
                <a:solidFill>
                  <a:srgbClr val="68E073"/>
                </a:solidFill>
                <a:latin typeface="+mj-lt"/>
              </a:rPr>
              <a:t>&lt;</a:t>
            </a:r>
            <a:r>
              <a:rPr lang="sk-SK" sz="1600" b="1" dirty="0" err="1">
                <a:solidFill>
                  <a:srgbClr val="68E073"/>
                </a:solidFill>
                <a:latin typeface="+mj-lt"/>
              </a:rPr>
              <a:t>script</a:t>
            </a:r>
            <a:r>
              <a:rPr lang="sk-SK" sz="1600" b="1" dirty="0">
                <a:solidFill>
                  <a:srgbClr val="68E073"/>
                </a:solidFill>
                <a:latin typeface="+mj-lt"/>
              </a:rPr>
              <a:t>&gt;</a:t>
            </a:r>
            <a:br>
              <a:rPr lang="sk-SK" sz="1600" dirty="0">
                <a:solidFill>
                  <a:srgbClr val="68E073"/>
                </a:solidFill>
                <a:latin typeface="+mj-lt"/>
              </a:rPr>
            </a:br>
            <a:r>
              <a:rPr lang="sk-SK" sz="1600" dirty="0">
                <a:latin typeface="+mj-lt"/>
              </a:rPr>
              <a:t>		</a:t>
            </a:r>
            <a:r>
              <a:rPr lang="sk-SK" sz="1600" dirty="0" err="1">
                <a:latin typeface="+mj-lt"/>
              </a:rPr>
              <a:t>document.getElementById</a:t>
            </a:r>
            <a:r>
              <a:rPr lang="sk-SK" sz="1600" dirty="0">
                <a:latin typeface="+mj-lt"/>
              </a:rPr>
              <a:t>("demo").</a:t>
            </a:r>
            <a:r>
              <a:rPr lang="sk-SK" sz="1600" dirty="0" err="1">
                <a:latin typeface="+mj-lt"/>
              </a:rPr>
              <a:t>innerHTML</a:t>
            </a:r>
            <a:r>
              <a:rPr lang="sk-SK" sz="1600" dirty="0">
                <a:latin typeface="+mj-lt"/>
              </a:rPr>
              <a:t> = "</a:t>
            </a:r>
            <a:r>
              <a:rPr lang="sk-SK" sz="1600" dirty="0" err="1">
                <a:latin typeface="+mj-lt"/>
              </a:rPr>
              <a:t>Hello</a:t>
            </a:r>
            <a:r>
              <a:rPr lang="sk-SK" sz="1600" dirty="0">
                <a:latin typeface="+mj-lt"/>
              </a:rPr>
              <a:t> JavaScript!";</a:t>
            </a:r>
            <a:br>
              <a:rPr lang="sk-SK" sz="1600" dirty="0">
                <a:latin typeface="+mj-lt"/>
              </a:rPr>
            </a:br>
            <a:r>
              <a:rPr lang="sk-SK" sz="1600" b="1" dirty="0">
                <a:solidFill>
                  <a:srgbClr val="68E073"/>
                </a:solidFill>
                <a:latin typeface="+mj-lt"/>
              </a:rPr>
              <a:t>&lt;/</a:t>
            </a:r>
            <a:r>
              <a:rPr lang="sk-SK" sz="1600" b="1" dirty="0" err="1">
                <a:solidFill>
                  <a:srgbClr val="68E073"/>
                </a:solidFill>
                <a:latin typeface="+mj-lt"/>
              </a:rPr>
              <a:t>script</a:t>
            </a:r>
            <a:r>
              <a:rPr lang="sk-SK" sz="1600" b="1" dirty="0">
                <a:solidFill>
                  <a:srgbClr val="68E073"/>
                </a:solidFill>
                <a:latin typeface="+mj-lt"/>
              </a:rPr>
              <a:t>&gt;</a:t>
            </a:r>
          </a:p>
          <a:p>
            <a:pPr marL="0" lvl="1" indent="-57150">
              <a:buNone/>
            </a:pPr>
            <a:r>
              <a:rPr lang="sk-SK" sz="1600" dirty="0">
                <a:latin typeface="+mj-lt"/>
              </a:rPr>
              <a:t>&lt;/</a:t>
            </a:r>
            <a:r>
              <a:rPr lang="sk-SK" sz="1600" dirty="0" err="1">
                <a:latin typeface="+mj-lt"/>
              </a:rPr>
              <a:t>head</a:t>
            </a:r>
            <a:r>
              <a:rPr lang="sk-SK" sz="1600" dirty="0">
                <a:latin typeface="+mj-lt"/>
              </a:rPr>
              <a:t>&gt;</a:t>
            </a:r>
          </a:p>
          <a:p>
            <a:pPr marL="0" lvl="1" indent="-57150">
              <a:buNone/>
            </a:pPr>
            <a:r>
              <a:rPr lang="sk-SK" sz="1600" dirty="0">
                <a:latin typeface="+mj-lt"/>
              </a:rPr>
              <a:t>&lt;/html&gt;</a:t>
            </a:r>
          </a:p>
          <a:p>
            <a:pPr marL="457200" lvl="1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1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DE5E9-3E2D-142D-3DC5-8E6DBE5E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latin typeface="Abril Fatface" panose="02000503000000020003" pitchFamily="2" charset="-18"/>
              </a:rPr>
              <a:t>CMS</a:t>
            </a:r>
            <a:r>
              <a:rPr lang="sk-SK" sz="4000" dirty="0">
                <a:latin typeface="Abril Fatface" panose="02000503000000020003" pitchFamily="2" charset="-18"/>
              </a:rPr>
              <a:t> - </a:t>
            </a:r>
            <a:r>
              <a:rPr lang="sk-SK" sz="4000" dirty="0">
                <a:solidFill>
                  <a:srgbClr val="FFBF08"/>
                </a:solidFill>
                <a:latin typeface="Abril Fatface" panose="02000503000000020003" pitchFamily="2" charset="-18"/>
              </a:rPr>
              <a:t>výhody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D6D4C3-1EEE-F5D7-84D7-ED48A5486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+mj-lt"/>
              </a:rPr>
              <a:t>Dovoľuje ho spravovať viacerým užívateľom súčasne</a:t>
            </a:r>
          </a:p>
          <a:p>
            <a:r>
              <a:rPr lang="sk-SK" sz="2400" dirty="0">
                <a:latin typeface="+mj-lt"/>
              </a:rPr>
              <a:t>Umožňuje určiť, kto má aké práva na zmeny obsahu</a:t>
            </a:r>
          </a:p>
          <a:p>
            <a:r>
              <a:rPr lang="sk-SK" sz="2400" dirty="0">
                <a:latin typeface="+mj-lt"/>
              </a:rPr>
              <a:t>Pred vznikom </a:t>
            </a:r>
            <a:r>
              <a:rPr lang="sk-SK" sz="2400" dirty="0" err="1">
                <a:latin typeface="+mj-lt"/>
              </a:rPr>
              <a:t>CMS</a:t>
            </a:r>
            <a:r>
              <a:rPr lang="sk-SK" sz="2400" dirty="0">
                <a:latin typeface="+mj-lt"/>
              </a:rPr>
              <a:t> systémov bolo potrebné na tvorbu webu a úpravu obsahu mať programátora</a:t>
            </a:r>
          </a:p>
          <a:p>
            <a:r>
              <a:rPr lang="sk-SK" sz="2400" dirty="0">
                <a:latin typeface="+mj-lt"/>
              </a:rPr>
              <a:t>K editácií postačuje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len internetové pripojenie a webový prehliadač</a:t>
            </a:r>
          </a:p>
          <a:p>
            <a:r>
              <a:rPr lang="en-US" sz="2400" b="1" dirty="0">
                <a:solidFill>
                  <a:srgbClr val="FFBF08"/>
                </a:solidFill>
                <a:latin typeface="+mj-lt"/>
              </a:rPr>
              <a:t>WYSIWYG</a:t>
            </a:r>
            <a:r>
              <a:rPr lang="en-US" sz="2400" dirty="0">
                <a:latin typeface="+mj-lt"/>
              </a:rPr>
              <a:t> (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W</a:t>
            </a:r>
            <a:r>
              <a:rPr lang="en-US" sz="2400" dirty="0">
                <a:latin typeface="+mj-lt"/>
              </a:rPr>
              <a:t>hat 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Y</a:t>
            </a:r>
            <a:r>
              <a:rPr lang="en-US" sz="2400" dirty="0">
                <a:latin typeface="+mj-lt"/>
              </a:rPr>
              <a:t>ou 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S</a:t>
            </a:r>
            <a:r>
              <a:rPr lang="en-US" sz="2400" dirty="0">
                <a:latin typeface="+mj-lt"/>
              </a:rPr>
              <a:t>ee 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I</a:t>
            </a:r>
            <a:r>
              <a:rPr lang="en-US" sz="2400" dirty="0">
                <a:latin typeface="+mj-lt"/>
              </a:rPr>
              <a:t>s 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W</a:t>
            </a:r>
            <a:r>
              <a:rPr lang="en-US" sz="2400" dirty="0">
                <a:latin typeface="+mj-lt"/>
              </a:rPr>
              <a:t>hat 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Y</a:t>
            </a:r>
            <a:r>
              <a:rPr lang="en-US" sz="2400" dirty="0">
                <a:latin typeface="+mj-lt"/>
              </a:rPr>
              <a:t>ou </a:t>
            </a:r>
            <a:r>
              <a:rPr lang="en-US" sz="2400" b="1" dirty="0">
                <a:solidFill>
                  <a:srgbClr val="FFBF08"/>
                </a:solidFill>
                <a:latin typeface="+mj-lt"/>
              </a:rPr>
              <a:t>G</a:t>
            </a:r>
            <a:r>
              <a:rPr lang="en-US" sz="2400" dirty="0">
                <a:latin typeface="+mj-lt"/>
              </a:rPr>
              <a:t>et</a:t>
            </a:r>
            <a:r>
              <a:rPr lang="sk-SK" sz="2400" dirty="0">
                <a:latin typeface="+mj-lt"/>
              </a:rPr>
              <a:t>)editory</a:t>
            </a:r>
          </a:p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Obrovský „ekosystém“ tém, pluginov, rozšírení</a:t>
            </a:r>
          </a:p>
          <a:p>
            <a:r>
              <a:rPr lang="sk-SK" sz="2400" dirty="0" err="1">
                <a:latin typeface="+mj-lt"/>
              </a:rPr>
              <a:t>Open-source</a:t>
            </a:r>
            <a:r>
              <a:rPr lang="sk-SK" sz="2400" dirty="0">
                <a:latin typeface="+mj-lt"/>
              </a:rPr>
              <a:t>, pravidelné a bezplatné aktualizácie</a:t>
            </a:r>
          </a:p>
          <a:p>
            <a:r>
              <a:rPr lang="sk-SK" sz="2400" dirty="0">
                <a:latin typeface="+mj-lt"/>
              </a:rPr>
              <a:t>Veľké množstvo návodov, manuálov, ...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E3EEDEB-C7E0-6804-7D8B-69711FDCE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32" y="494857"/>
            <a:ext cx="2044747" cy="181177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AB5D5A5-0F49-D179-41F5-39B8417E2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77" y="4213592"/>
            <a:ext cx="2712301" cy="22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55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78DEC-0982-DFE9-5A57-8BF8D71C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>
                <a:latin typeface="Abril Fatface" panose="02000503000000020003" pitchFamily="2" charset="-18"/>
              </a:rPr>
              <a:t>BODY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0B6184-458B-9AAE-40C8-59682779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5194" cy="4351338"/>
          </a:xfrm>
        </p:spPr>
        <p:txBody>
          <a:bodyPr>
            <a:normAutofit/>
          </a:bodyPr>
          <a:lstStyle/>
          <a:p>
            <a:pPr marL="285750" lvl="1" indent="-342900"/>
            <a:r>
              <a:rPr lang="sk-SK" b="1" dirty="0">
                <a:solidFill>
                  <a:srgbClr val="68E073"/>
                </a:solidFill>
                <a:latin typeface="+mj-lt"/>
              </a:rPr>
              <a:t>BODY</a:t>
            </a:r>
            <a:r>
              <a:rPr lang="sk-SK" b="1" dirty="0">
                <a:latin typeface="+mj-lt"/>
              </a:rPr>
              <a:t> - </a:t>
            </a:r>
            <a:r>
              <a:rPr lang="sk-SK" dirty="0">
                <a:latin typeface="+mj-lt"/>
              </a:rPr>
              <a:t>tag uzatvárajúci telo dokumentu. Obsahuje zobrazovaný obsah stránky.</a:t>
            </a:r>
          </a:p>
          <a:p>
            <a:pPr marL="400050" lvl="2" indent="0">
              <a:buNone/>
            </a:pPr>
            <a:endParaRPr lang="sk-SK" dirty="0">
              <a:latin typeface="+mj-lt"/>
            </a:endParaRPr>
          </a:p>
          <a:p>
            <a:pPr marL="0" lvl="1" indent="-57150">
              <a:buNone/>
            </a:pPr>
            <a:r>
              <a:rPr lang="sk-SK" sz="2000" dirty="0">
                <a:latin typeface="+mj-lt"/>
              </a:rPr>
              <a:t>&lt;!DOCTYPE html&gt;</a:t>
            </a:r>
          </a:p>
          <a:p>
            <a:pPr marL="0" lvl="1" indent="-57150">
              <a:buNone/>
            </a:pPr>
            <a:r>
              <a:rPr lang="sk-SK" sz="2000" dirty="0">
                <a:latin typeface="+mj-lt"/>
              </a:rPr>
              <a:t>&lt;html&gt;</a:t>
            </a:r>
          </a:p>
          <a:p>
            <a:pPr marL="0" lvl="1" indent="-57150">
              <a:buNone/>
            </a:pPr>
            <a:r>
              <a:rPr lang="sk-SK" sz="2000" dirty="0">
                <a:latin typeface="+mj-lt"/>
              </a:rPr>
              <a:t>&lt;</a:t>
            </a:r>
            <a:r>
              <a:rPr lang="sk-SK" sz="2000" dirty="0" err="1">
                <a:latin typeface="+mj-lt"/>
              </a:rPr>
              <a:t>head</a:t>
            </a:r>
            <a:r>
              <a:rPr lang="sk-SK" sz="2000" dirty="0">
                <a:latin typeface="+mj-lt"/>
              </a:rPr>
              <a:t>&gt;</a:t>
            </a:r>
          </a:p>
          <a:p>
            <a:pPr marL="0" lvl="1" indent="-57150">
              <a:buNone/>
            </a:pPr>
            <a:r>
              <a:rPr lang="sk-SK" sz="2000" dirty="0">
                <a:latin typeface="+mj-lt"/>
              </a:rPr>
              <a:t>&lt;title&gt;Názov stránky&lt;/title&gt;</a:t>
            </a:r>
          </a:p>
          <a:p>
            <a:pPr marL="0" lvl="1" indent="-57150">
              <a:buNone/>
            </a:pPr>
            <a:r>
              <a:rPr lang="sk-SK" sz="2000" dirty="0">
                <a:latin typeface="+mj-lt"/>
              </a:rPr>
              <a:t>&lt;/</a:t>
            </a:r>
            <a:r>
              <a:rPr lang="sk-SK" sz="2000" dirty="0" err="1">
                <a:latin typeface="+mj-lt"/>
              </a:rPr>
              <a:t>head</a:t>
            </a:r>
            <a:r>
              <a:rPr lang="sk-SK" sz="2000" dirty="0">
                <a:latin typeface="+mj-lt"/>
              </a:rPr>
              <a:t>&gt;</a:t>
            </a:r>
          </a:p>
          <a:p>
            <a:pPr marL="0" lvl="1" indent="-57150">
              <a:buNone/>
            </a:pPr>
            <a:r>
              <a:rPr lang="sk-SK" sz="2000" b="1" dirty="0">
                <a:solidFill>
                  <a:srgbClr val="68E073"/>
                </a:solidFill>
                <a:latin typeface="+mj-lt"/>
              </a:rPr>
              <a:t>&lt;body&gt;</a:t>
            </a:r>
          </a:p>
          <a:p>
            <a:pPr marL="0" lvl="1" indent="-57150">
              <a:buNone/>
            </a:pPr>
            <a:r>
              <a:rPr lang="sk-SK" sz="2000" dirty="0">
                <a:latin typeface="+mj-lt"/>
              </a:rPr>
              <a:t>	Telo stránky</a:t>
            </a:r>
          </a:p>
          <a:p>
            <a:pPr marL="0" lvl="1" indent="-57150">
              <a:buNone/>
            </a:pPr>
            <a:r>
              <a:rPr lang="sk-SK" sz="2000" b="1" dirty="0">
                <a:solidFill>
                  <a:srgbClr val="68E073"/>
                </a:solidFill>
                <a:latin typeface="+mj-lt"/>
              </a:rPr>
              <a:t>&lt;body&gt;</a:t>
            </a:r>
          </a:p>
          <a:p>
            <a:pPr marL="0" lvl="1" indent="-57150">
              <a:buNone/>
            </a:pPr>
            <a:r>
              <a:rPr lang="sk-SK" sz="2000" dirty="0">
                <a:latin typeface="+mj-lt"/>
              </a:rPr>
              <a:t>&lt;/html&gt;</a:t>
            </a:r>
          </a:p>
          <a:p>
            <a:pPr lvl="1"/>
            <a:endParaRPr lang="sk-SK" sz="2000" dirty="0"/>
          </a:p>
          <a:p>
            <a:endParaRPr lang="sk-SK" sz="2000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27F6EFC7-80A1-833B-8D3A-0E9D8CC66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2889" y="1110818"/>
            <a:ext cx="3331541" cy="50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A0DF9-C39D-EBFA-9410-A4D5CE52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Abril Fatface" panose="02000503000000020003" pitchFamily="2" charset="-18"/>
              </a:rPr>
              <a:t>Nadpis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&lt;h1&gt;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1C968B-3178-09D7-5204-B0554747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8995" cy="4351338"/>
          </a:xfrm>
        </p:spPr>
        <p:txBody>
          <a:bodyPr>
            <a:noAutofit/>
          </a:bodyPr>
          <a:lstStyle/>
          <a:p>
            <a:pPr marL="0" lvl="1" indent="-57150">
              <a:buNone/>
            </a:pPr>
            <a:r>
              <a:rPr lang="pt-BR" b="1" dirty="0">
                <a:solidFill>
                  <a:srgbClr val="68E073"/>
                </a:solidFill>
                <a:latin typeface="+mj-lt"/>
              </a:rPr>
              <a:t>&lt;h1&gt;, &lt;h2&gt;, &lt;h3&gt; … &lt;h6&gt;</a:t>
            </a:r>
          </a:p>
          <a:p>
            <a:pPr marL="0" lvl="1" indent="-57150">
              <a:buNone/>
            </a:pPr>
            <a:r>
              <a:rPr lang="pt-BR" b="1" dirty="0">
                <a:latin typeface="+mj-lt"/>
              </a:rPr>
              <a:t>(„heading“)</a:t>
            </a:r>
          </a:p>
          <a:p>
            <a:pPr marL="0" lvl="1" indent="-57150">
              <a:buNone/>
            </a:pPr>
            <a:r>
              <a:rPr lang="pt-BR" dirty="0">
                <a:latin typeface="+mj-lt"/>
              </a:rPr>
              <a:t>Nadpis prvej, druhej, tretej … úrovne.</a:t>
            </a:r>
            <a:endParaRPr lang="sk-SK" dirty="0">
              <a:latin typeface="+mj-lt"/>
            </a:endParaRPr>
          </a:p>
          <a:p>
            <a:pPr marL="400050" lvl="2" indent="0">
              <a:buNone/>
            </a:pPr>
            <a:endParaRPr lang="pt-BR" sz="2400" dirty="0">
              <a:latin typeface="+mj-lt"/>
            </a:endParaRPr>
          </a:p>
          <a:p>
            <a:pPr marL="0" lvl="1" indent="-57150">
              <a:buNone/>
            </a:pPr>
            <a:r>
              <a:rPr lang="pt-BR" sz="2000" b="1" dirty="0">
                <a:solidFill>
                  <a:srgbClr val="68E073"/>
                </a:solidFill>
                <a:latin typeface="+mj-lt"/>
              </a:rPr>
              <a:t>&lt;h1&gt;</a:t>
            </a:r>
            <a:r>
              <a:rPr lang="pt-BR" sz="2000" dirty="0">
                <a:latin typeface="+mj-lt"/>
              </a:rPr>
              <a:t>Nadpis 1</a:t>
            </a:r>
            <a:r>
              <a:rPr lang="pt-BR" sz="2000" b="1" dirty="0">
                <a:solidFill>
                  <a:srgbClr val="68E073"/>
                </a:solidFill>
                <a:latin typeface="+mj-lt"/>
              </a:rPr>
              <a:t>&lt;/h1&gt;</a:t>
            </a:r>
          </a:p>
          <a:p>
            <a:pPr marL="0" lvl="1" indent="-57150">
              <a:buNone/>
            </a:pPr>
            <a:r>
              <a:rPr lang="pt-BR" sz="2000" b="1" dirty="0">
                <a:solidFill>
                  <a:srgbClr val="68E073"/>
                </a:solidFill>
                <a:latin typeface="+mj-lt"/>
              </a:rPr>
              <a:t>&lt;h2&gt;</a:t>
            </a:r>
            <a:r>
              <a:rPr lang="pt-BR" sz="2000" dirty="0">
                <a:latin typeface="+mj-lt"/>
              </a:rPr>
              <a:t>Nadpis 2</a:t>
            </a:r>
            <a:r>
              <a:rPr lang="pt-BR" sz="2000" b="1" dirty="0">
                <a:solidFill>
                  <a:srgbClr val="68E073"/>
                </a:solidFill>
                <a:latin typeface="+mj-lt"/>
              </a:rPr>
              <a:t>&lt;/h2&gt;</a:t>
            </a:r>
          </a:p>
          <a:p>
            <a:pPr marL="0" lvl="1" indent="-57150">
              <a:buNone/>
            </a:pPr>
            <a:r>
              <a:rPr lang="pt-BR" sz="2000" b="1" dirty="0">
                <a:solidFill>
                  <a:srgbClr val="68E073"/>
                </a:solidFill>
                <a:latin typeface="+mj-lt"/>
              </a:rPr>
              <a:t>&lt;h2&gt;</a:t>
            </a:r>
            <a:r>
              <a:rPr lang="pt-BR" sz="2000" dirty="0">
                <a:latin typeface="+mj-lt"/>
              </a:rPr>
              <a:t>Nadpis 2</a:t>
            </a:r>
            <a:r>
              <a:rPr lang="pt-BR" sz="2000" b="1" dirty="0">
                <a:solidFill>
                  <a:srgbClr val="68E073"/>
                </a:solidFill>
                <a:latin typeface="+mj-lt"/>
              </a:rPr>
              <a:t>&lt;/h2&gt;</a:t>
            </a:r>
          </a:p>
          <a:p>
            <a:pPr marL="0" lvl="1" indent="-57150">
              <a:buNone/>
            </a:pPr>
            <a:r>
              <a:rPr lang="pt-BR" sz="2000" b="1" dirty="0">
                <a:solidFill>
                  <a:srgbClr val="68E073"/>
                </a:solidFill>
                <a:latin typeface="+mj-lt"/>
              </a:rPr>
              <a:t>&lt;h2&gt;</a:t>
            </a:r>
            <a:r>
              <a:rPr lang="pt-BR" sz="2000" dirty="0">
                <a:latin typeface="+mj-lt"/>
              </a:rPr>
              <a:t>Nadpis 2</a:t>
            </a:r>
            <a:r>
              <a:rPr lang="pt-BR" sz="2000" b="1" dirty="0">
                <a:solidFill>
                  <a:srgbClr val="68E073"/>
                </a:solidFill>
                <a:latin typeface="+mj-lt"/>
              </a:rPr>
              <a:t>&lt;/h2&gt;</a:t>
            </a:r>
          </a:p>
          <a:p>
            <a:pPr marL="0" lvl="1" indent="-57150">
              <a:buNone/>
            </a:pPr>
            <a:r>
              <a:rPr lang="pt-BR" sz="2000" b="1" dirty="0">
                <a:solidFill>
                  <a:srgbClr val="68E073"/>
                </a:solidFill>
                <a:latin typeface="+mj-lt"/>
              </a:rPr>
              <a:t>&lt;h3&gt;</a:t>
            </a:r>
            <a:r>
              <a:rPr lang="pt-BR" sz="2000" dirty="0">
                <a:latin typeface="+mj-lt"/>
              </a:rPr>
              <a:t>Nadpis 3</a:t>
            </a:r>
            <a:r>
              <a:rPr lang="pt-BR" sz="2000" b="1" dirty="0">
                <a:solidFill>
                  <a:srgbClr val="68E073"/>
                </a:solidFill>
                <a:latin typeface="+mj-lt"/>
              </a:rPr>
              <a:t>&lt;/h3&gt;</a:t>
            </a:r>
          </a:p>
          <a:p>
            <a:pPr marL="0" lvl="1" indent="-57150">
              <a:buNone/>
            </a:pPr>
            <a:r>
              <a:rPr lang="pt-BR" sz="2000" b="1" dirty="0">
                <a:solidFill>
                  <a:srgbClr val="68E073"/>
                </a:solidFill>
                <a:latin typeface="+mj-lt"/>
              </a:rPr>
              <a:t>&lt;h4&gt;</a:t>
            </a:r>
            <a:r>
              <a:rPr lang="pt-BR" sz="2000" dirty="0">
                <a:latin typeface="+mj-lt"/>
              </a:rPr>
              <a:t>Nadpis 4</a:t>
            </a:r>
            <a:r>
              <a:rPr lang="pt-BR" sz="2000" b="1" dirty="0">
                <a:solidFill>
                  <a:srgbClr val="68E073"/>
                </a:solidFill>
                <a:latin typeface="+mj-lt"/>
              </a:rPr>
              <a:t>&lt;/h4&gt;</a:t>
            </a:r>
          </a:p>
          <a:p>
            <a:pPr marL="0" lvl="1" indent="-57150">
              <a:buNone/>
            </a:pPr>
            <a:r>
              <a:rPr lang="pt-BR" sz="2000" b="1" dirty="0">
                <a:solidFill>
                  <a:srgbClr val="68E073"/>
                </a:solidFill>
                <a:latin typeface="+mj-lt"/>
              </a:rPr>
              <a:t>&lt;h5&gt;</a:t>
            </a:r>
            <a:r>
              <a:rPr lang="pt-BR" sz="2000" dirty="0">
                <a:latin typeface="+mj-lt"/>
              </a:rPr>
              <a:t>Nadpis 5</a:t>
            </a:r>
            <a:r>
              <a:rPr lang="pt-BR" sz="2000" b="1" dirty="0">
                <a:solidFill>
                  <a:srgbClr val="68E073"/>
                </a:solidFill>
                <a:latin typeface="+mj-lt"/>
              </a:rPr>
              <a:t>&lt;/h5&gt;</a:t>
            </a:r>
            <a:endParaRPr lang="sk-SK" sz="2000" b="1" dirty="0">
              <a:solidFill>
                <a:srgbClr val="68E073"/>
              </a:solidFill>
              <a:latin typeface="+mj-lt"/>
            </a:endParaRPr>
          </a:p>
          <a:p>
            <a:endParaRPr lang="sk-SK" sz="2400" dirty="0">
              <a:latin typeface="+mj-l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A4FDF4D-C5D8-038B-ED3C-7B5A0F513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970" y="2247611"/>
            <a:ext cx="3279225" cy="3729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7B3DF130-A6D0-EFB8-A3B0-9FDA7FAA5929}"/>
              </a:ext>
            </a:extLst>
          </p:cNvPr>
          <p:cNvSpPr/>
          <p:nvPr/>
        </p:nvSpPr>
        <p:spPr>
          <a:xfrm>
            <a:off x="4473883" y="4389654"/>
            <a:ext cx="1286643" cy="637309"/>
          </a:xfrm>
          <a:prstGeom prst="rightArrow">
            <a:avLst/>
          </a:prstGeom>
          <a:solidFill>
            <a:srgbClr val="68E073"/>
          </a:solidFill>
          <a:ln>
            <a:solidFill>
              <a:srgbClr val="404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138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A0557-EA88-6CDB-D5E0-2EB1F551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Abril Fatface" panose="02000503000000020003" pitchFamily="2" charset="-18"/>
              </a:rPr>
              <a:t>Linky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&lt;a&gt;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13F771-6E4A-3524-9A94-7809B547C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57150">
              <a:buNone/>
            </a:pPr>
            <a:r>
              <a:rPr lang="sk-SK" dirty="0">
                <a:latin typeface="+mj-lt"/>
              </a:rPr>
              <a:t>&lt;a&gt; („</a:t>
            </a:r>
            <a:r>
              <a:rPr lang="sk-SK" dirty="0" err="1">
                <a:latin typeface="+mj-lt"/>
              </a:rPr>
              <a:t>anchor</a:t>
            </a:r>
            <a:r>
              <a:rPr lang="sk-SK" dirty="0">
                <a:latin typeface="+mj-lt"/>
              </a:rPr>
              <a:t>“)</a:t>
            </a:r>
          </a:p>
          <a:p>
            <a:pPr marL="400050" lvl="2" indent="0">
              <a:buNone/>
            </a:pPr>
            <a:endParaRPr lang="sk-SK" sz="2400" dirty="0">
              <a:latin typeface="+mj-lt"/>
            </a:endParaRPr>
          </a:p>
          <a:p>
            <a:pPr marL="0" lvl="1" indent="-57150">
              <a:buNone/>
            </a:pPr>
            <a:r>
              <a:rPr lang="sk-SK" b="1" dirty="0">
                <a:latin typeface="+mj-lt"/>
              </a:rPr>
              <a:t>Linka, odkaz na URL – iný HTML dokument, element </a:t>
            </a:r>
            <a:r>
              <a:rPr lang="sk-SK" b="1" dirty="0" err="1">
                <a:latin typeface="+mj-lt"/>
              </a:rPr>
              <a:t>vrámci</a:t>
            </a:r>
            <a:r>
              <a:rPr lang="sk-SK" b="1" dirty="0">
                <a:latin typeface="+mj-lt"/>
              </a:rPr>
              <a:t> rovnakého dokumentu, alebo súbor.</a:t>
            </a:r>
          </a:p>
          <a:p>
            <a:pPr marL="0" lvl="1" indent="-57150">
              <a:buNone/>
            </a:pPr>
            <a:r>
              <a:rPr lang="sk-SK" b="1" dirty="0">
                <a:latin typeface="+mj-lt"/>
              </a:rPr>
              <a:t>URL je uvedená v atribúte </a:t>
            </a:r>
            <a:r>
              <a:rPr lang="sk-SK" b="1" dirty="0" err="1">
                <a:latin typeface="+mj-lt"/>
              </a:rPr>
              <a:t>href</a:t>
            </a:r>
            <a:r>
              <a:rPr lang="sk-SK" b="1" dirty="0">
                <a:latin typeface="+mj-lt"/>
              </a:rPr>
              <a:t>.</a:t>
            </a:r>
          </a:p>
          <a:p>
            <a:pPr marL="400050" lvl="2" indent="0">
              <a:buNone/>
            </a:pPr>
            <a:endParaRPr lang="sk-SK" sz="2400" b="1" dirty="0">
              <a:latin typeface="+mj-lt"/>
            </a:endParaRPr>
          </a:p>
          <a:p>
            <a:pPr marL="400050" lvl="2" indent="0">
              <a:buNone/>
            </a:pPr>
            <a:endParaRPr lang="sk-SK" sz="2400" dirty="0">
              <a:latin typeface="+mj-lt"/>
            </a:endParaRPr>
          </a:p>
          <a:p>
            <a:pPr marL="0" lvl="1" indent="-57150">
              <a:buNone/>
            </a:pPr>
            <a:r>
              <a:rPr lang="sk-SK" dirty="0">
                <a:latin typeface="+mj-lt"/>
              </a:rPr>
              <a:t>&lt;a </a:t>
            </a:r>
            <a:r>
              <a:rPr lang="sk-SK" dirty="0" err="1">
                <a:latin typeface="+mj-lt"/>
              </a:rPr>
              <a:t>href</a:t>
            </a:r>
            <a:r>
              <a:rPr lang="sk-SK" dirty="0">
                <a:latin typeface="+mj-lt"/>
              </a:rPr>
              <a:t>="http://google.com"&gt;Google&lt;/a&gt;</a:t>
            </a:r>
          </a:p>
          <a:p>
            <a:endParaRPr lang="sk-SK" sz="2400" dirty="0">
              <a:latin typeface="+mj-l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0BCA80C-55B2-BDE1-820F-4E7879F9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602" y="4001294"/>
            <a:ext cx="3808126" cy="1231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Šípka: nadol 4">
            <a:extLst>
              <a:ext uri="{FF2B5EF4-FFF2-40B4-BE49-F238E27FC236}">
                <a16:creationId xmlns:a16="http://schemas.microsoft.com/office/drawing/2014/main" id="{98A02704-E5C7-6A75-1924-8B729E871A10}"/>
              </a:ext>
            </a:extLst>
          </p:cNvPr>
          <p:cNvSpPr/>
          <p:nvPr/>
        </p:nvSpPr>
        <p:spPr>
          <a:xfrm rot="16200000">
            <a:off x="6548402" y="4432860"/>
            <a:ext cx="258619" cy="522118"/>
          </a:xfrm>
          <a:prstGeom prst="downArrow">
            <a:avLst/>
          </a:prstGeom>
          <a:solidFill>
            <a:srgbClr val="68E073"/>
          </a:solidFill>
          <a:ln>
            <a:solidFill>
              <a:srgbClr val="404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02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69329-9B5C-8ADC-55E3-B898E925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Odstavec</a:t>
            </a:r>
            <a:r>
              <a:rPr lang="sk-SK" sz="4000" dirty="0">
                <a:latin typeface="Abril Fatface" panose="02000503000000020003" pitchFamily="2" charset="-18"/>
              </a:rPr>
              <a:t> – odsek textu &lt;a&gt;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07BF75-58D8-15A9-A5ED-FBB5EBF89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0126" cy="4351338"/>
          </a:xfrm>
        </p:spPr>
        <p:txBody>
          <a:bodyPr>
            <a:normAutofit/>
          </a:bodyPr>
          <a:lstStyle/>
          <a:p>
            <a:pPr marL="400050" lvl="2" indent="0">
              <a:buNone/>
            </a:pPr>
            <a:r>
              <a:rPr lang="sk-SK" b="1" dirty="0">
                <a:solidFill>
                  <a:srgbClr val="68E073"/>
                </a:solidFill>
                <a:latin typeface="+mj-lt"/>
              </a:rPr>
              <a:t>&lt;p&gt;</a:t>
            </a:r>
          </a:p>
          <a:p>
            <a:pPr marL="400050" lvl="2" indent="0">
              <a:buNone/>
            </a:pPr>
            <a:r>
              <a:rPr lang="sk-SK" b="1" dirty="0">
                <a:latin typeface="+mj-lt"/>
              </a:rPr>
              <a:t>(„</a:t>
            </a:r>
            <a:r>
              <a:rPr lang="sk-SK" b="1" dirty="0" err="1">
                <a:latin typeface="+mj-lt"/>
              </a:rPr>
              <a:t>paragraph</a:t>
            </a:r>
            <a:r>
              <a:rPr lang="sk-SK" b="1" dirty="0">
                <a:latin typeface="+mj-lt"/>
              </a:rPr>
              <a:t> “)</a:t>
            </a:r>
          </a:p>
          <a:p>
            <a:pPr marL="400050" lvl="2" indent="0">
              <a:buNone/>
            </a:pPr>
            <a:endParaRPr lang="sk-SK" dirty="0">
              <a:latin typeface="+mj-lt"/>
            </a:endParaRPr>
          </a:p>
          <a:p>
            <a:pPr marL="400050" lvl="2" indent="0">
              <a:buNone/>
            </a:pPr>
            <a:r>
              <a:rPr lang="sk-SK" b="1" dirty="0">
                <a:solidFill>
                  <a:srgbClr val="68E073"/>
                </a:solidFill>
                <a:latin typeface="+mj-lt"/>
              </a:rPr>
              <a:t>&lt;p&gt;</a:t>
            </a:r>
            <a:r>
              <a:rPr lang="sk-SK" dirty="0">
                <a:latin typeface="+mj-lt"/>
              </a:rPr>
              <a:t>Prvý odstavec. Prvý</a:t>
            </a:r>
          </a:p>
          <a:p>
            <a:pPr marL="400050" lvl="2" indent="0">
              <a:buNone/>
            </a:pPr>
            <a:r>
              <a:rPr lang="sk-SK" dirty="0">
                <a:latin typeface="+mj-lt"/>
              </a:rPr>
              <a:t>odstavec. Prvý odstavec.</a:t>
            </a:r>
          </a:p>
          <a:p>
            <a:pPr marL="400050" lvl="2" indent="0">
              <a:buNone/>
            </a:pPr>
            <a:r>
              <a:rPr lang="sk-SK" dirty="0">
                <a:latin typeface="+mj-lt"/>
              </a:rPr>
              <a:t>Prvý odstavec. Prvý</a:t>
            </a:r>
          </a:p>
          <a:p>
            <a:pPr marL="400050" lvl="2" indent="0">
              <a:buNone/>
            </a:pPr>
            <a:r>
              <a:rPr lang="sk-SK" dirty="0">
                <a:latin typeface="+mj-lt"/>
              </a:rPr>
              <a:t>odstavec. Prvý odstavec.</a:t>
            </a:r>
          </a:p>
          <a:p>
            <a:pPr marL="400050" lvl="2" indent="0">
              <a:buNone/>
            </a:pPr>
            <a:r>
              <a:rPr lang="sk-SK" dirty="0">
                <a:latin typeface="+mj-lt"/>
              </a:rPr>
              <a:t>Prvý odstavec. Prvý</a:t>
            </a:r>
          </a:p>
          <a:p>
            <a:pPr marL="400050" lvl="2" indent="0">
              <a:buNone/>
            </a:pPr>
            <a:r>
              <a:rPr lang="sk-SK" dirty="0">
                <a:latin typeface="+mj-lt"/>
              </a:rPr>
              <a:t>odstavec. Prvý</a:t>
            </a:r>
          </a:p>
          <a:p>
            <a:pPr marL="400050" lvl="2" indent="0">
              <a:buNone/>
            </a:pPr>
            <a:r>
              <a:rPr lang="sk-SK" dirty="0">
                <a:latin typeface="+mj-lt"/>
              </a:rPr>
              <a:t>odstavec.</a:t>
            </a:r>
            <a:r>
              <a:rPr lang="sk-SK" b="1" dirty="0">
                <a:solidFill>
                  <a:srgbClr val="68E073"/>
                </a:solidFill>
                <a:latin typeface="+mj-lt"/>
              </a:rPr>
              <a:t>&lt;/p&gt;</a:t>
            </a:r>
          </a:p>
          <a:p>
            <a:pPr marL="400050" lvl="2" indent="0">
              <a:buNone/>
            </a:pPr>
            <a:r>
              <a:rPr lang="sk-SK" b="1" dirty="0">
                <a:solidFill>
                  <a:srgbClr val="68E073"/>
                </a:solidFill>
                <a:latin typeface="+mj-lt"/>
              </a:rPr>
              <a:t>&lt;p&gt;</a:t>
            </a:r>
            <a:r>
              <a:rPr lang="sk-SK" dirty="0">
                <a:latin typeface="+mj-lt"/>
              </a:rPr>
              <a:t>Druhý odstavec.</a:t>
            </a:r>
            <a:r>
              <a:rPr lang="sk-SK" b="1" dirty="0">
                <a:solidFill>
                  <a:srgbClr val="68E073"/>
                </a:solidFill>
                <a:latin typeface="+mj-lt"/>
              </a:rPr>
              <a:t>&lt;/p&gt;</a:t>
            </a:r>
          </a:p>
          <a:p>
            <a:endParaRPr lang="sk-SK" sz="2000" dirty="0">
              <a:latin typeface="+mj-l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071CC4E-AD4A-8D5F-9087-B734443C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932" y="2782410"/>
            <a:ext cx="5097124" cy="2437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F90D4CC4-6CA6-E218-3BC6-B1D8B179B003}"/>
              </a:ext>
            </a:extLst>
          </p:cNvPr>
          <p:cNvSpPr/>
          <p:nvPr/>
        </p:nvSpPr>
        <p:spPr>
          <a:xfrm>
            <a:off x="4441683" y="3682639"/>
            <a:ext cx="1286643" cy="637309"/>
          </a:xfrm>
          <a:prstGeom prst="rightArrow">
            <a:avLst/>
          </a:prstGeom>
          <a:solidFill>
            <a:srgbClr val="68E073"/>
          </a:solidFill>
          <a:ln>
            <a:solidFill>
              <a:srgbClr val="404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1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D0326-FF81-BBB6-A9AC-3B919DAE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Zalomenia </a:t>
            </a:r>
            <a:r>
              <a:rPr lang="sk-SK" sz="4000" dirty="0">
                <a:latin typeface="Abril Fatface" panose="02000503000000020003" pitchFamily="2" charset="-18"/>
              </a:rPr>
              <a:t>&lt;br/&gt; a &lt;hr/&gt;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D7EF62-7E67-376B-2F92-ED6D4A1C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1603375"/>
          </a:xfrm>
        </p:spPr>
        <p:txBody>
          <a:bodyPr>
            <a:normAutofit/>
          </a:bodyPr>
          <a:lstStyle/>
          <a:p>
            <a:pPr marL="0" lvl="1" indent="-57150">
              <a:buNone/>
            </a:pPr>
            <a:r>
              <a:rPr lang="sk-SK" b="1" dirty="0">
                <a:solidFill>
                  <a:srgbClr val="68E073"/>
                </a:solidFill>
                <a:latin typeface="+mj-lt"/>
              </a:rPr>
              <a:t>&lt;br/&gt;</a:t>
            </a:r>
          </a:p>
          <a:p>
            <a:pPr marL="0" lvl="1" indent="-57150">
              <a:buNone/>
            </a:pPr>
            <a:r>
              <a:rPr lang="sk-SK" b="1" dirty="0">
                <a:solidFill>
                  <a:srgbClr val="68E073"/>
                </a:solidFill>
                <a:latin typeface="+mj-lt"/>
              </a:rPr>
              <a:t>(„break“)</a:t>
            </a:r>
            <a:endParaRPr lang="sk-SK" dirty="0">
              <a:solidFill>
                <a:srgbClr val="68E073"/>
              </a:solidFill>
              <a:latin typeface="+mj-lt"/>
            </a:endParaRPr>
          </a:p>
          <a:p>
            <a:pPr marL="0" lvl="1" indent="-57150">
              <a:buNone/>
            </a:pPr>
            <a:r>
              <a:rPr lang="pl-PL" dirty="0">
                <a:latin typeface="+mj-lt"/>
              </a:rPr>
              <a:t>Zalomenie textu; koniec riadku.</a:t>
            </a:r>
          </a:p>
          <a:p>
            <a:pPr marL="0" lvl="1" indent="-57150">
              <a:buNone/>
            </a:pPr>
            <a:r>
              <a:rPr lang="pl-PL" dirty="0">
                <a:latin typeface="+mj-lt"/>
              </a:rPr>
              <a:t>Nepárový tag</a:t>
            </a:r>
          </a:p>
          <a:p>
            <a:pPr marL="400050" lvl="2" indent="0">
              <a:buNone/>
            </a:pPr>
            <a:endParaRPr lang="pl-PL" sz="2400" dirty="0">
              <a:latin typeface="+mj-lt"/>
            </a:endParaRPr>
          </a:p>
          <a:p>
            <a:endParaRPr lang="sk-SK" sz="2400" dirty="0">
              <a:latin typeface="+mj-lt"/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00D77102-EF3A-B784-D36C-CB672EF0C71E}"/>
              </a:ext>
            </a:extLst>
          </p:cNvPr>
          <p:cNvSpPr txBox="1">
            <a:spLocks/>
          </p:cNvSpPr>
          <p:nvPr/>
        </p:nvSpPr>
        <p:spPr>
          <a:xfrm>
            <a:off x="6409697" y="1825626"/>
            <a:ext cx="4944102" cy="1470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57150">
              <a:buNone/>
            </a:pPr>
            <a:r>
              <a:rPr lang="sk-SK" b="1" dirty="0">
                <a:solidFill>
                  <a:srgbClr val="68E073"/>
                </a:solidFill>
                <a:latin typeface="+mj-lt"/>
              </a:rPr>
              <a:t>&lt;hr/&gt;</a:t>
            </a:r>
          </a:p>
          <a:p>
            <a:pPr marL="0" lvl="1" indent="-57150">
              <a:buNone/>
            </a:pPr>
            <a:r>
              <a:rPr lang="sk-SK" b="1" dirty="0">
                <a:solidFill>
                  <a:srgbClr val="68E073"/>
                </a:solidFill>
                <a:latin typeface="+mj-lt"/>
              </a:rPr>
              <a:t>(„</a:t>
            </a:r>
            <a:r>
              <a:rPr lang="sk-SK" b="1" dirty="0" err="1">
                <a:solidFill>
                  <a:srgbClr val="68E073"/>
                </a:solidFill>
                <a:latin typeface="+mj-lt"/>
              </a:rPr>
              <a:t>horizontal</a:t>
            </a:r>
            <a:r>
              <a:rPr lang="sk-SK" b="1" dirty="0">
                <a:solidFill>
                  <a:srgbClr val="68E073"/>
                </a:solidFill>
                <a:latin typeface="+mj-lt"/>
              </a:rPr>
              <a:t> rule“)</a:t>
            </a:r>
            <a:endParaRPr lang="sk-SK" dirty="0">
              <a:solidFill>
                <a:srgbClr val="68E073"/>
              </a:solidFill>
              <a:latin typeface="+mj-lt"/>
            </a:endParaRPr>
          </a:p>
          <a:p>
            <a:pPr marL="0" lvl="1" indent="-57150">
              <a:buNone/>
            </a:pPr>
            <a:r>
              <a:rPr lang="pl-PL" dirty="0">
                <a:latin typeface="+mj-lt"/>
              </a:rPr>
              <a:t>Rozdelenie textu. </a:t>
            </a:r>
          </a:p>
          <a:p>
            <a:pPr marL="0" lvl="1" indent="-57150">
              <a:buNone/>
            </a:pPr>
            <a:r>
              <a:rPr lang="pl-PL" dirty="0">
                <a:latin typeface="+mj-lt"/>
              </a:rPr>
              <a:t>Nepárový tag</a:t>
            </a:r>
            <a:endParaRPr lang="sk-SK" dirty="0">
              <a:latin typeface="+mj-lt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82C8467-7FD0-8BA1-6BE3-E4EED522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63937"/>
            <a:ext cx="4092858" cy="2114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1A2687BF-E9EC-EECF-B805-780EADB8657B}"/>
              </a:ext>
            </a:extLst>
          </p:cNvPr>
          <p:cNvSpPr txBox="1"/>
          <p:nvPr/>
        </p:nvSpPr>
        <p:spPr>
          <a:xfrm>
            <a:off x="6409696" y="3882369"/>
            <a:ext cx="57823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2" indent="0">
              <a:buNone/>
            </a:pPr>
            <a:r>
              <a:rPr lang="pl-PL" sz="2000" dirty="0">
                <a:latin typeface="+mj-lt"/>
              </a:rPr>
              <a:t>Text na 1. riadku.</a:t>
            </a:r>
          </a:p>
          <a:p>
            <a:pPr marL="400050" lvl="2" indent="0">
              <a:buNone/>
            </a:pPr>
            <a:r>
              <a:rPr lang="pl-PL" sz="2000" dirty="0">
                <a:latin typeface="+mj-lt"/>
              </a:rPr>
              <a:t>Text na 2. riadku</a:t>
            </a:r>
            <a:r>
              <a:rPr lang="pl-PL" sz="2000" dirty="0">
                <a:solidFill>
                  <a:srgbClr val="68E073"/>
                </a:solidFill>
                <a:latin typeface="+mj-lt"/>
              </a:rPr>
              <a:t>.</a:t>
            </a:r>
            <a:r>
              <a:rPr lang="pl-PL" sz="2000" b="1" dirty="0">
                <a:solidFill>
                  <a:srgbClr val="68E073"/>
                </a:solidFill>
                <a:latin typeface="+mj-lt"/>
              </a:rPr>
              <a:t>&lt;br/&gt;</a:t>
            </a:r>
          </a:p>
          <a:p>
            <a:pPr marL="400050" lvl="2" indent="0">
              <a:buNone/>
            </a:pPr>
            <a:r>
              <a:rPr lang="pl-PL" sz="2000" dirty="0">
                <a:latin typeface="+mj-lt"/>
              </a:rPr>
              <a:t>Text na 3. riadku.</a:t>
            </a:r>
          </a:p>
          <a:p>
            <a:pPr marL="400050" lvl="2" indent="0">
              <a:buNone/>
            </a:pPr>
            <a:r>
              <a:rPr lang="pl-PL" sz="2000" b="1" dirty="0">
                <a:solidFill>
                  <a:srgbClr val="68E073"/>
                </a:solidFill>
                <a:latin typeface="+mj-lt"/>
              </a:rPr>
              <a:t>&lt;hr/&gt;</a:t>
            </a:r>
          </a:p>
          <a:p>
            <a:pPr marL="400050" lvl="2" indent="0">
              <a:buNone/>
            </a:pPr>
            <a:r>
              <a:rPr lang="pl-PL" sz="2000" dirty="0">
                <a:latin typeface="+mj-lt"/>
              </a:rPr>
              <a:t>Text na 4. riadku.</a:t>
            </a:r>
            <a:endParaRPr lang="sk-SK" sz="2000" dirty="0">
              <a:latin typeface="+mj-lt"/>
            </a:endParaRPr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A17BA673-0F76-BFE5-8AB8-46CD275909D3}"/>
              </a:ext>
            </a:extLst>
          </p:cNvPr>
          <p:cNvSpPr/>
          <p:nvPr/>
        </p:nvSpPr>
        <p:spPr>
          <a:xfrm rot="10800000">
            <a:off x="5451840" y="4393458"/>
            <a:ext cx="793523" cy="455150"/>
          </a:xfrm>
          <a:prstGeom prst="rightArrow">
            <a:avLst/>
          </a:prstGeom>
          <a:solidFill>
            <a:srgbClr val="68E073"/>
          </a:solidFill>
          <a:ln>
            <a:solidFill>
              <a:srgbClr val="404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74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01E76-27E8-6C13-6F38-01AB305E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Zoznamy</a:t>
            </a:r>
            <a:r>
              <a:rPr lang="sk-SK" sz="4000" dirty="0">
                <a:latin typeface="Abril Fatface" panose="02000503000000020003" pitchFamily="2" charset="-18"/>
              </a:rPr>
              <a:t> &lt;</a:t>
            </a:r>
            <a:r>
              <a:rPr lang="sk-SK" sz="4000" dirty="0" err="1">
                <a:latin typeface="Abril Fatface" panose="02000503000000020003" pitchFamily="2" charset="-18"/>
              </a:rPr>
              <a:t>ul</a:t>
            </a:r>
            <a:r>
              <a:rPr lang="sk-SK" sz="4000" dirty="0">
                <a:latin typeface="Abril Fatface" panose="02000503000000020003" pitchFamily="2" charset="-18"/>
              </a:rPr>
              <a:t>&gt; &lt;</a:t>
            </a:r>
            <a:r>
              <a:rPr lang="sk-SK" sz="4000" dirty="0" err="1">
                <a:latin typeface="Abril Fatface" panose="02000503000000020003" pitchFamily="2" charset="-18"/>
              </a:rPr>
              <a:t>ol</a:t>
            </a:r>
            <a:r>
              <a:rPr lang="sk-SK" sz="4000" dirty="0">
                <a:latin typeface="Abril Fatface" panose="02000503000000020003" pitchFamily="2" charset="-18"/>
              </a:rPr>
              <a:t>&gt; a &lt;li&gt;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0348B4-6282-21B7-A64C-71F91408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r>
              <a:rPr lang="sk-SK" sz="2000" b="1" dirty="0">
                <a:solidFill>
                  <a:srgbClr val="68E073"/>
                </a:solidFill>
                <a:latin typeface="+mj-lt"/>
              </a:rPr>
              <a:t>&lt;</a:t>
            </a:r>
            <a:r>
              <a:rPr lang="sk-SK" sz="2000" b="1" dirty="0" err="1">
                <a:solidFill>
                  <a:srgbClr val="68E073"/>
                </a:solidFill>
                <a:latin typeface="+mj-lt"/>
              </a:rPr>
              <a:t>ul</a:t>
            </a:r>
            <a:r>
              <a:rPr lang="sk-SK" sz="2000" b="1" dirty="0">
                <a:solidFill>
                  <a:srgbClr val="68E073"/>
                </a:solidFill>
                <a:latin typeface="+mj-lt"/>
              </a:rPr>
              <a:t>&gt; </a:t>
            </a:r>
            <a:r>
              <a:rPr lang="sk-SK" sz="2000" dirty="0">
                <a:latin typeface="+mj-lt"/>
              </a:rPr>
              <a:t>(„</a:t>
            </a:r>
            <a:r>
              <a:rPr lang="sk-SK" sz="2000" dirty="0" err="1">
                <a:latin typeface="+mj-lt"/>
              </a:rPr>
              <a:t>unordered</a:t>
            </a:r>
            <a:r>
              <a:rPr lang="sk-SK" sz="2000" dirty="0">
                <a:latin typeface="+mj-lt"/>
              </a:rPr>
              <a:t> list“)  - </a:t>
            </a:r>
            <a:r>
              <a:rPr lang="sk-SK" sz="2000" b="1" dirty="0" err="1">
                <a:solidFill>
                  <a:srgbClr val="68E073"/>
                </a:solidFill>
                <a:latin typeface="+mj-lt"/>
              </a:rPr>
              <a:t>Odrážkový</a:t>
            </a:r>
            <a:r>
              <a:rPr lang="sk-SK" sz="2000" b="1" dirty="0">
                <a:solidFill>
                  <a:srgbClr val="68E073"/>
                </a:solidFill>
                <a:latin typeface="+mj-lt"/>
              </a:rPr>
              <a:t> neočíslovaný zoznam</a:t>
            </a:r>
            <a:endParaRPr lang="sk-SK" sz="2000" dirty="0">
              <a:latin typeface="+mj-lt"/>
            </a:endParaRPr>
          </a:p>
          <a:p>
            <a:r>
              <a:rPr lang="sk-SK" sz="2000" b="1" dirty="0">
                <a:solidFill>
                  <a:srgbClr val="68E073"/>
                </a:solidFill>
                <a:latin typeface="+mj-lt"/>
              </a:rPr>
              <a:t>&lt;</a:t>
            </a:r>
            <a:r>
              <a:rPr lang="sk-SK" sz="2000" b="1" dirty="0" err="1">
                <a:solidFill>
                  <a:srgbClr val="68E073"/>
                </a:solidFill>
                <a:latin typeface="+mj-lt"/>
              </a:rPr>
              <a:t>ol</a:t>
            </a:r>
            <a:r>
              <a:rPr lang="sk-SK" sz="2000" b="1" dirty="0">
                <a:solidFill>
                  <a:srgbClr val="68E073"/>
                </a:solidFill>
                <a:latin typeface="+mj-lt"/>
              </a:rPr>
              <a:t>&gt; </a:t>
            </a:r>
            <a:r>
              <a:rPr lang="sk-SK" sz="2000" dirty="0">
                <a:latin typeface="+mj-lt"/>
              </a:rPr>
              <a:t>(„</a:t>
            </a:r>
            <a:r>
              <a:rPr lang="sk-SK" sz="2000" dirty="0" err="1">
                <a:latin typeface="+mj-lt"/>
              </a:rPr>
              <a:t>ordered</a:t>
            </a:r>
            <a:r>
              <a:rPr lang="sk-SK" sz="2000" dirty="0">
                <a:latin typeface="+mj-lt"/>
              </a:rPr>
              <a:t> list“) - </a:t>
            </a:r>
            <a:r>
              <a:rPr lang="sk-SK" sz="2000" b="1" dirty="0">
                <a:solidFill>
                  <a:srgbClr val="68E073"/>
                </a:solidFill>
                <a:latin typeface="+mj-lt"/>
              </a:rPr>
              <a:t>Očíslovaný zoznam</a:t>
            </a:r>
            <a:endParaRPr lang="sk-SK" sz="2000" dirty="0">
              <a:latin typeface="+mj-lt"/>
            </a:endParaRPr>
          </a:p>
          <a:p>
            <a:r>
              <a:rPr lang="sk-SK" sz="2000" b="1" dirty="0">
                <a:solidFill>
                  <a:srgbClr val="68E073"/>
                </a:solidFill>
                <a:latin typeface="+mj-lt"/>
              </a:rPr>
              <a:t>&lt;li&gt; </a:t>
            </a:r>
            <a:r>
              <a:rPr lang="sk-SK" sz="2000" dirty="0">
                <a:latin typeface="+mj-lt"/>
              </a:rPr>
              <a:t>(„list </a:t>
            </a:r>
            <a:r>
              <a:rPr lang="sk-SK" sz="2000" dirty="0" err="1">
                <a:latin typeface="+mj-lt"/>
              </a:rPr>
              <a:t>item</a:t>
            </a:r>
            <a:r>
              <a:rPr lang="sk-SK" sz="2000" dirty="0">
                <a:latin typeface="+mj-lt"/>
              </a:rPr>
              <a:t>“) - </a:t>
            </a:r>
            <a:r>
              <a:rPr lang="sk-SK" sz="2000" b="1" dirty="0">
                <a:solidFill>
                  <a:srgbClr val="68E073"/>
                </a:solidFill>
                <a:latin typeface="+mj-lt"/>
              </a:rPr>
              <a:t>Položka zoznamu</a:t>
            </a:r>
            <a:endParaRPr lang="sk-SK" sz="2000" dirty="0">
              <a:latin typeface="+mj-lt"/>
            </a:endParaRPr>
          </a:p>
          <a:p>
            <a:endParaRPr lang="sk-SK" sz="2000" dirty="0">
              <a:latin typeface="+mj-lt"/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E034E524-5ABD-9806-5EC9-5AC7BE76E36A}"/>
              </a:ext>
            </a:extLst>
          </p:cNvPr>
          <p:cNvSpPr txBox="1">
            <a:spLocks/>
          </p:cNvSpPr>
          <p:nvPr/>
        </p:nvSpPr>
        <p:spPr>
          <a:xfrm>
            <a:off x="838200" y="3208602"/>
            <a:ext cx="10515600" cy="3502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/>
              <a:t>&lt;ul&gt;</a:t>
            </a:r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it-IT" sz="1600" dirty="0"/>
              <a:t>&lt;li&gt;Polozka A&lt;/li&gt;</a:t>
            </a:r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it-IT" sz="1600" dirty="0"/>
              <a:t>&lt;li&gt;Polozka B&lt;/li&gt;</a:t>
            </a:r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it-IT" sz="1600" dirty="0"/>
              <a:t>&lt;li&gt;Polozka C&lt;/li&gt;</a:t>
            </a:r>
          </a:p>
          <a:p>
            <a:pPr marL="0" indent="0">
              <a:buNone/>
            </a:pPr>
            <a:r>
              <a:rPr lang="it-IT" sz="1600" dirty="0"/>
              <a:t>&lt;/ul&gt;</a:t>
            </a:r>
          </a:p>
          <a:p>
            <a:pPr marL="0" indent="0">
              <a:buNone/>
            </a:pPr>
            <a:r>
              <a:rPr lang="it-IT" sz="1600" dirty="0"/>
              <a:t>&lt;ol&gt;</a:t>
            </a:r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it-IT" sz="1600" dirty="0"/>
              <a:t>&lt;li&gt;Polozka&lt;/li&gt;</a:t>
            </a:r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it-IT" sz="1600" dirty="0"/>
              <a:t>&lt;li&gt;Polozka&lt;/li&gt;</a:t>
            </a:r>
            <a:endParaRPr lang="sk-SK" sz="1600" dirty="0"/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it-IT" sz="1600" dirty="0"/>
              <a:t>&lt;li&gt;Polozka&lt;/li&gt;</a:t>
            </a:r>
            <a:endParaRPr lang="sk-SK" sz="1600" dirty="0"/>
          </a:p>
          <a:p>
            <a:pPr marL="0" indent="0">
              <a:buNone/>
            </a:pPr>
            <a:r>
              <a:rPr lang="it-IT" sz="1600" dirty="0"/>
              <a:t>&lt;/ol&gt;</a:t>
            </a:r>
            <a:endParaRPr lang="sk-SK" sz="1600" dirty="0">
              <a:latin typeface="+mj-lt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E4D0537-08C7-D8E0-4789-1E0DC54A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559" y="3700186"/>
            <a:ext cx="4876351" cy="2518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FA65131B-6F87-012C-E9E6-BB18C406CCA4}"/>
              </a:ext>
            </a:extLst>
          </p:cNvPr>
          <p:cNvSpPr/>
          <p:nvPr/>
        </p:nvSpPr>
        <p:spPr>
          <a:xfrm>
            <a:off x="3961032" y="4600703"/>
            <a:ext cx="906200" cy="479754"/>
          </a:xfrm>
          <a:prstGeom prst="rightArrow">
            <a:avLst/>
          </a:prstGeom>
          <a:solidFill>
            <a:srgbClr val="68E073"/>
          </a:solidFill>
          <a:ln>
            <a:solidFill>
              <a:srgbClr val="404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27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1D71C-46DB-653B-434B-15204D71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Obrázky</a:t>
            </a:r>
            <a:r>
              <a:rPr lang="sk-SK" sz="4000" dirty="0">
                <a:latin typeface="Abril Fatface" panose="02000503000000020003" pitchFamily="2" charset="-18"/>
              </a:rPr>
              <a:t> &lt;</a:t>
            </a:r>
            <a:r>
              <a:rPr lang="sk-SK" sz="4000" dirty="0" err="1">
                <a:latin typeface="Abril Fatface" panose="02000503000000020003" pitchFamily="2" charset="-18"/>
              </a:rPr>
              <a:t>img</a:t>
            </a:r>
            <a:r>
              <a:rPr lang="sk-SK" sz="4000" dirty="0">
                <a:latin typeface="Abril Fatface" panose="02000503000000020003" pitchFamily="2" charset="-18"/>
              </a:rPr>
              <a:t>&gt;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A00D25-0253-5ED7-3FDC-70988C98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4055"/>
          </a:xfrm>
        </p:spPr>
        <p:txBody>
          <a:bodyPr>
            <a:normAutofit/>
          </a:bodyPr>
          <a:lstStyle/>
          <a:p>
            <a:pPr marL="0" lvl="1" indent="-57150">
              <a:buNone/>
            </a:pPr>
            <a:r>
              <a:rPr lang="sk-SK" b="1" dirty="0">
                <a:solidFill>
                  <a:srgbClr val="68E073"/>
                </a:solidFill>
                <a:latin typeface="+mj-lt"/>
              </a:rPr>
              <a:t>&lt;</a:t>
            </a:r>
            <a:r>
              <a:rPr lang="sk-SK" b="1" dirty="0" err="1">
                <a:solidFill>
                  <a:srgbClr val="68E073"/>
                </a:solidFill>
                <a:latin typeface="+mj-lt"/>
              </a:rPr>
              <a:t>img</a:t>
            </a:r>
            <a:r>
              <a:rPr lang="sk-SK" b="1" dirty="0">
                <a:solidFill>
                  <a:srgbClr val="68E073"/>
                </a:solidFill>
                <a:latin typeface="+mj-lt"/>
              </a:rPr>
              <a:t>/&gt; </a:t>
            </a:r>
            <a:r>
              <a:rPr lang="sk-SK" b="1" dirty="0">
                <a:latin typeface="+mj-lt"/>
              </a:rPr>
              <a:t>(„image“)</a:t>
            </a:r>
            <a:endParaRPr lang="sk-SK" dirty="0">
              <a:latin typeface="+mj-lt"/>
            </a:endParaRPr>
          </a:p>
          <a:p>
            <a:pPr marL="285750" lvl="1" indent="-342900"/>
            <a:r>
              <a:rPr lang="pl-PL" dirty="0">
                <a:latin typeface="+mj-lt"/>
              </a:rPr>
              <a:t>Obrázok</a:t>
            </a:r>
          </a:p>
          <a:p>
            <a:pPr marL="285750" lvl="1" indent="-342900"/>
            <a:r>
              <a:rPr lang="pl-PL" dirty="0">
                <a:latin typeface="+mj-lt"/>
              </a:rPr>
              <a:t>Nepárový tag</a:t>
            </a:r>
          </a:p>
          <a:p>
            <a:pPr marL="285750" lvl="1" indent="-342900"/>
            <a:r>
              <a:rPr lang="pl-PL" dirty="0">
                <a:latin typeface="+mj-lt"/>
              </a:rPr>
              <a:t>Atribút src udáva cestu (</a:t>
            </a:r>
            <a:r>
              <a:rPr lang="pl-PL" b="1" dirty="0">
                <a:latin typeface="+mj-lt"/>
              </a:rPr>
              <a:t>URI</a:t>
            </a:r>
            <a:r>
              <a:rPr lang="pl-PL" dirty="0">
                <a:latin typeface="+mj-lt"/>
              </a:rPr>
              <a:t>) k súboru obrázkom.</a:t>
            </a:r>
          </a:p>
          <a:p>
            <a:endParaRPr lang="sk-SK" sz="2000" dirty="0"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6D98474-5AA6-8E38-BA2C-A5590D66657E}"/>
              </a:ext>
            </a:extLst>
          </p:cNvPr>
          <p:cNvSpPr txBox="1"/>
          <p:nvPr/>
        </p:nvSpPr>
        <p:spPr>
          <a:xfrm>
            <a:off x="958283" y="5162205"/>
            <a:ext cx="2892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2000" dirty="0">
                <a:latin typeface="+mj-lt"/>
              </a:rPr>
              <a:t>&lt;</a:t>
            </a:r>
            <a:r>
              <a:rPr lang="sk-SK" sz="2000" dirty="0" err="1">
                <a:latin typeface="+mj-lt"/>
              </a:rPr>
              <a:t>img</a:t>
            </a:r>
            <a:r>
              <a:rPr lang="sk-SK" sz="2000" dirty="0">
                <a:latin typeface="+mj-lt"/>
              </a:rPr>
              <a:t> </a:t>
            </a:r>
            <a:r>
              <a:rPr lang="sk-SK" sz="2000" dirty="0" err="1">
                <a:latin typeface="+mj-lt"/>
              </a:rPr>
              <a:t>src</a:t>
            </a:r>
            <a:r>
              <a:rPr lang="sk-SK" sz="2000" dirty="0">
                <a:latin typeface="+mj-lt"/>
              </a:rPr>
              <a:t>=„people.png"&gt;</a:t>
            </a:r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B5A5DECB-7DB2-907C-B194-32F2C19FF7CC}"/>
              </a:ext>
            </a:extLst>
          </p:cNvPr>
          <p:cNvSpPr/>
          <p:nvPr/>
        </p:nvSpPr>
        <p:spPr>
          <a:xfrm>
            <a:off x="4751102" y="4933205"/>
            <a:ext cx="1608593" cy="922659"/>
          </a:xfrm>
          <a:prstGeom prst="rightArrow">
            <a:avLst/>
          </a:prstGeom>
          <a:solidFill>
            <a:srgbClr val="68E073"/>
          </a:solidFill>
          <a:ln>
            <a:solidFill>
              <a:srgbClr val="404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 descr="Obrázok, na ktorom je ošatenie, animák, obuv, stojaci&#10;&#10;Automaticky generovaný popis">
            <a:extLst>
              <a:ext uri="{FF2B5EF4-FFF2-40B4-BE49-F238E27FC236}">
                <a16:creationId xmlns:a16="http://schemas.microsoft.com/office/drawing/2014/main" id="{AF394E42-A3E5-1F7B-679D-A5DA8A085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77" y="2117245"/>
            <a:ext cx="2115139" cy="41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74FD0-E201-DCA2-E10A-D3446A76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latin typeface="Abril Fatface" panose="02000503000000020003" pitchFamily="2" charset="-18"/>
              </a:rPr>
              <a:t>URI </a:t>
            </a:r>
            <a:r>
              <a:rPr lang="sk-SK" sz="4000" b="1" dirty="0" err="1">
                <a:solidFill>
                  <a:srgbClr val="68E073"/>
                </a:solidFill>
                <a:latin typeface="Abril Fatface" panose="02000503000000020003" pitchFamily="2" charset="-18"/>
              </a:rPr>
              <a:t>vs</a:t>
            </a:r>
            <a:r>
              <a:rPr lang="sk-SK" sz="4000" b="1" dirty="0">
                <a:solidFill>
                  <a:srgbClr val="68E073"/>
                </a:solidFill>
                <a:latin typeface="Abril Fatface" panose="02000503000000020003" pitchFamily="2" charset="-18"/>
              </a:rPr>
              <a:t>.</a:t>
            </a:r>
            <a:r>
              <a:rPr lang="sk-SK" sz="4000" b="1" dirty="0">
                <a:latin typeface="Abril Fatface" panose="02000503000000020003" pitchFamily="2" charset="-18"/>
              </a:rPr>
              <a:t> URL</a:t>
            </a:r>
            <a:endParaRPr lang="sk-SK" sz="4000" dirty="0">
              <a:latin typeface="Abril Fatface" panose="02000503000000020003" pitchFamily="2" charset="-18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90B5E8-DB55-82B9-5514-C42A3176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351338"/>
          </a:xfrm>
        </p:spPr>
        <p:txBody>
          <a:bodyPr>
            <a:normAutofit/>
          </a:bodyPr>
          <a:lstStyle/>
          <a:p>
            <a:r>
              <a:rPr lang="sk-SK" sz="2000" b="1" dirty="0">
                <a:latin typeface="+mj-lt"/>
              </a:rPr>
              <a:t>„</a:t>
            </a:r>
            <a:r>
              <a:rPr lang="sk-SK" sz="2000" b="1" dirty="0" err="1">
                <a:latin typeface="+mj-lt"/>
              </a:rPr>
              <a:t>Uniform</a:t>
            </a:r>
            <a:r>
              <a:rPr lang="sk-SK" sz="2000" b="1" dirty="0">
                <a:latin typeface="+mj-lt"/>
              </a:rPr>
              <a:t> </a:t>
            </a:r>
            <a:r>
              <a:rPr lang="sk-SK" sz="2000" b="1" dirty="0" err="1">
                <a:latin typeface="+mj-lt"/>
              </a:rPr>
              <a:t>Resource</a:t>
            </a:r>
            <a:r>
              <a:rPr lang="sk-SK" sz="2000" b="1" dirty="0">
                <a:latin typeface="+mj-lt"/>
              </a:rPr>
              <a:t> </a:t>
            </a:r>
            <a:r>
              <a:rPr lang="sk-SK" sz="2000" b="1" dirty="0" err="1">
                <a:latin typeface="+mj-lt"/>
              </a:rPr>
              <a:t>Identifier</a:t>
            </a:r>
            <a:r>
              <a:rPr lang="sk-SK" sz="2000" b="1" dirty="0">
                <a:latin typeface="+mj-lt"/>
              </a:rPr>
              <a:t>“ - </a:t>
            </a:r>
            <a:r>
              <a:rPr lang="sk-SK" sz="2000" dirty="0">
                <a:latin typeface="+mj-lt"/>
              </a:rPr>
              <a:t>jednotný identifikátor zdrojov</a:t>
            </a:r>
          </a:p>
          <a:p>
            <a:endParaRPr lang="sk-SK" sz="2000" dirty="0">
              <a:latin typeface="+mj-lt"/>
            </a:endParaRPr>
          </a:p>
          <a:p>
            <a:r>
              <a:rPr lang="sk-SK" sz="2000" b="1" dirty="0">
                <a:latin typeface="+mj-lt"/>
              </a:rPr>
              <a:t>URI je </a:t>
            </a:r>
            <a:r>
              <a:rPr lang="sk-SK" sz="2000" b="1" dirty="0" err="1">
                <a:latin typeface="+mj-lt"/>
              </a:rPr>
              <a:t>nadmnožinou</a:t>
            </a:r>
            <a:r>
              <a:rPr lang="sk-SK" sz="2000" b="1" dirty="0">
                <a:latin typeface="+mj-lt"/>
              </a:rPr>
              <a:t> URL. </a:t>
            </a:r>
            <a:r>
              <a:rPr lang="sk-SK" sz="2000" dirty="0">
                <a:latin typeface="+mj-lt"/>
              </a:rPr>
              <a:t> URI sa nevzťahuje iba na umiestnenie na webe, takže URI môže byť napríklad </a:t>
            </a:r>
            <a:r>
              <a:rPr lang="sk-SK" sz="2000" b="1" dirty="0">
                <a:latin typeface="+mj-lt"/>
              </a:rPr>
              <a:t>odkaz na e-mail, telefóne číslo</a:t>
            </a:r>
            <a:r>
              <a:rPr lang="sk-SK" sz="2000" dirty="0">
                <a:latin typeface="+mj-lt"/>
              </a:rPr>
              <a:t>, ...</a:t>
            </a:r>
          </a:p>
          <a:p>
            <a:endParaRPr lang="sk-SK" sz="2000" b="1" dirty="0">
              <a:latin typeface="+mj-lt"/>
            </a:endParaRPr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&lt;</a:t>
            </a:r>
            <a:r>
              <a:rPr lang="sk-SK" sz="2000" dirty="0">
                <a:latin typeface="+mj-lt"/>
              </a:rPr>
              <a:t>a</a:t>
            </a:r>
            <a:r>
              <a:rPr lang="pt-BR" sz="2000" dirty="0">
                <a:latin typeface="+mj-lt"/>
              </a:rPr>
              <a:t> </a:t>
            </a:r>
            <a:r>
              <a:rPr lang="sk-SK" sz="2000" dirty="0" err="1">
                <a:latin typeface="+mj-lt"/>
              </a:rPr>
              <a:t>href</a:t>
            </a:r>
            <a:r>
              <a:rPr lang="pt-BR" sz="2000" dirty="0">
                <a:latin typeface="+mj-lt"/>
              </a:rPr>
              <a:t>="</a:t>
            </a:r>
            <a:r>
              <a:rPr lang="pt-BR" sz="2000" b="1" dirty="0">
                <a:latin typeface="+mj-lt"/>
              </a:rPr>
              <a:t>mailto:name@mydomain.com</a:t>
            </a:r>
            <a:r>
              <a:rPr lang="pt-BR" sz="2000" dirty="0">
                <a:latin typeface="+mj-lt"/>
              </a:rPr>
              <a:t>"&gt;</a:t>
            </a:r>
            <a:r>
              <a:rPr lang="sk-SK" sz="2000" dirty="0">
                <a:latin typeface="+mj-lt"/>
              </a:rPr>
              <a:t> ☺&lt;/a&gt; 	</a:t>
            </a:r>
            <a:r>
              <a:rPr lang="sk-SK" sz="2000" dirty="0">
                <a:highlight>
                  <a:srgbClr val="68E073"/>
                </a:highlight>
                <a:latin typeface="+mj-lt"/>
              </a:rPr>
              <a:t>(URI)</a:t>
            </a:r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&lt;</a:t>
            </a:r>
            <a:r>
              <a:rPr lang="sk-SK" sz="2000" dirty="0">
                <a:latin typeface="+mj-lt"/>
              </a:rPr>
              <a:t>a</a:t>
            </a:r>
            <a:r>
              <a:rPr lang="pt-BR" sz="2000" dirty="0">
                <a:latin typeface="+mj-lt"/>
              </a:rPr>
              <a:t> </a:t>
            </a:r>
            <a:r>
              <a:rPr lang="sk-SK" sz="2000" dirty="0" err="1">
                <a:latin typeface="+mj-lt"/>
              </a:rPr>
              <a:t>href</a:t>
            </a:r>
            <a:r>
              <a:rPr lang="pt-BR" sz="2000" dirty="0">
                <a:latin typeface="+mj-lt"/>
              </a:rPr>
              <a:t>=„</a:t>
            </a:r>
            <a:r>
              <a:rPr lang="sk-SK" sz="2000" b="1" dirty="0" err="1">
                <a:latin typeface="+mj-lt"/>
              </a:rPr>
              <a:t>tel</a:t>
            </a:r>
            <a:r>
              <a:rPr lang="pt-BR" sz="2000" b="1" dirty="0">
                <a:latin typeface="+mj-lt"/>
              </a:rPr>
              <a:t>:</a:t>
            </a:r>
            <a:r>
              <a:rPr lang="sk-SK" sz="2000" b="1" dirty="0">
                <a:latin typeface="+mj-lt"/>
              </a:rPr>
              <a:t>+421949111000</a:t>
            </a:r>
            <a:r>
              <a:rPr lang="pt-BR" sz="2000" dirty="0">
                <a:latin typeface="+mj-lt"/>
              </a:rPr>
              <a:t>"&gt;</a:t>
            </a:r>
            <a:r>
              <a:rPr lang="sk-SK" sz="2000" dirty="0">
                <a:latin typeface="+mj-lt"/>
              </a:rPr>
              <a:t> ☺&lt;/a&gt; 	</a:t>
            </a:r>
            <a:r>
              <a:rPr lang="sk-SK" sz="2000" dirty="0">
                <a:highlight>
                  <a:srgbClr val="68E073"/>
                </a:highlight>
                <a:latin typeface="+mj-lt"/>
              </a:rPr>
              <a:t>(URI)</a:t>
            </a:r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&lt;</a:t>
            </a:r>
            <a:r>
              <a:rPr lang="sk-SK" sz="2000" dirty="0">
                <a:latin typeface="+mj-lt"/>
              </a:rPr>
              <a:t>a</a:t>
            </a:r>
            <a:r>
              <a:rPr lang="pt-BR" sz="2000" dirty="0">
                <a:latin typeface="+mj-lt"/>
              </a:rPr>
              <a:t> </a:t>
            </a:r>
            <a:r>
              <a:rPr lang="sk-SK" sz="2000" dirty="0" err="1">
                <a:latin typeface="+mj-lt"/>
              </a:rPr>
              <a:t>href</a:t>
            </a:r>
            <a:r>
              <a:rPr lang="pt-BR" sz="2000" dirty="0">
                <a:latin typeface="+mj-lt"/>
              </a:rPr>
              <a:t>=„</a:t>
            </a:r>
            <a:r>
              <a:rPr lang="sk-SK" sz="2000" b="1" dirty="0">
                <a:latin typeface="+mj-lt"/>
              </a:rPr>
              <a:t>https://www.</a:t>
            </a:r>
            <a:r>
              <a:rPr lang="pt-BR" sz="2000" b="1" dirty="0">
                <a:latin typeface="+mj-lt"/>
              </a:rPr>
              <a:t>mydomain.com</a:t>
            </a:r>
            <a:r>
              <a:rPr lang="pt-BR" sz="2000" dirty="0">
                <a:latin typeface="+mj-lt"/>
              </a:rPr>
              <a:t>"&gt;</a:t>
            </a:r>
            <a:r>
              <a:rPr lang="sk-SK" sz="2000" dirty="0">
                <a:latin typeface="+mj-lt"/>
              </a:rPr>
              <a:t>☺&lt;/a&gt; 	</a:t>
            </a:r>
            <a:r>
              <a:rPr lang="sk-SK" sz="2000" dirty="0">
                <a:highlight>
                  <a:srgbClr val="68E073"/>
                </a:highlight>
                <a:latin typeface="+mj-lt"/>
              </a:rPr>
              <a:t>(URI, URL)</a:t>
            </a:r>
          </a:p>
          <a:p>
            <a:endParaRPr lang="sk-SK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98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C21F9-A182-2624-55D9-3C22BA763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D6311-56AE-683A-A530-F83C0EB3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dirty="0">
                <a:latin typeface="Abril Fatface" panose="02000503000000020003" pitchFamily="2" charset="-18"/>
              </a:rPr>
              <a:t>Zoznam všetkých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tagov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4CBB0B-84A1-BB45-4D74-20AF6BA93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4305"/>
            <a:ext cx="10515600" cy="501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b="1" dirty="0">
                <a:solidFill>
                  <a:srgbClr val="4042E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www.w3schools.com/tags/</a:t>
            </a:r>
            <a:endParaRPr lang="sk-SK" sz="2000" b="1" dirty="0">
              <a:solidFill>
                <a:srgbClr val="4042E2"/>
              </a:solidFill>
            </a:endParaRPr>
          </a:p>
          <a:p>
            <a:pPr marL="0" indent="0">
              <a:buNone/>
            </a:pPr>
            <a:endParaRPr lang="sk-SK" sz="2000" dirty="0">
              <a:latin typeface="+mj-lt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E13BCC2-4601-0465-E1B6-674DA903A9D0}"/>
              </a:ext>
            </a:extLst>
          </p:cNvPr>
          <p:cNvSpPr/>
          <p:nvPr/>
        </p:nvSpPr>
        <p:spPr>
          <a:xfrm>
            <a:off x="0" y="0"/>
            <a:ext cx="12192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2109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F621B-BCED-72C9-D6A5-F304E2F82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3D25D-A506-9123-75A3-341F22DB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dirty="0">
                <a:latin typeface="Abril Fatface" panose="02000503000000020003" pitchFamily="2" charset="-18"/>
              </a:rPr>
              <a:t>Zoznam všetkých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tagov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A3B36A-B1CA-54C3-4F02-5ED83BFE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4305"/>
            <a:ext cx="10515600" cy="501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b="1" dirty="0">
                <a:solidFill>
                  <a:srgbClr val="4042E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www.w3schools.com/tags/</a:t>
            </a:r>
            <a:endParaRPr lang="sk-SK" sz="2000" b="1" dirty="0">
              <a:solidFill>
                <a:srgbClr val="4042E2"/>
              </a:solidFill>
            </a:endParaRPr>
          </a:p>
          <a:p>
            <a:pPr marL="0" indent="0">
              <a:buNone/>
            </a:pPr>
            <a:endParaRPr lang="sk-SK" sz="2000" dirty="0">
              <a:latin typeface="+mj-lt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CFC2CB9-6347-E39D-7B1F-B7C76B66ACBB}"/>
              </a:ext>
            </a:extLst>
          </p:cNvPr>
          <p:cNvSpPr txBox="1">
            <a:spLocks/>
          </p:cNvSpPr>
          <p:nvPr/>
        </p:nvSpPr>
        <p:spPr>
          <a:xfrm>
            <a:off x="838200" y="-2581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>
                <a:solidFill>
                  <a:srgbClr val="68E073"/>
                </a:solidFill>
                <a:latin typeface="Abril Fatface" panose="02000503000000020003" pitchFamily="2" charset="-18"/>
              </a:rPr>
              <a:t>Video</a:t>
            </a:r>
            <a:r>
              <a:rPr lang="sk-SK">
                <a:latin typeface="Abril Fatface" panose="02000503000000020003" pitchFamily="2" charset="-18"/>
              </a:rPr>
              <a:t> na koniec</a:t>
            </a:r>
            <a:endParaRPr lang="sk-SK" dirty="0">
              <a:latin typeface="Abril Fatface" panose="02000503000000020003" pitchFamily="2" charset="-18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96DFCE68-AED5-B2DF-4EB0-DE4E8B845C1D}"/>
              </a:ext>
            </a:extLst>
          </p:cNvPr>
          <p:cNvSpPr txBox="1">
            <a:spLocks/>
          </p:cNvSpPr>
          <p:nvPr/>
        </p:nvSpPr>
        <p:spPr>
          <a:xfrm>
            <a:off x="838200" y="-1120775"/>
            <a:ext cx="10515600" cy="101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>
                <a:latin typeface="+mj-lt"/>
              </a:rPr>
              <a:t>HTML 01: Úvod do HTML, HTML tagy a prvá stránka</a:t>
            </a:r>
          </a:p>
          <a:p>
            <a:pPr algn="ctr"/>
            <a:r>
              <a:rPr lang="sk-SK">
                <a:solidFill>
                  <a:srgbClr val="4042E2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https://www.youtube.com/watch?v=54bRQFfKlwk</a:t>
            </a:r>
            <a:endParaRPr lang="sk-SK">
              <a:solidFill>
                <a:srgbClr val="4042E2"/>
              </a:solidFill>
              <a:latin typeface="+mj-lt"/>
            </a:endParaRPr>
          </a:p>
          <a:p>
            <a:pPr algn="ctr"/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786308C-9699-1300-8C66-2EF136CC396A}"/>
              </a:ext>
            </a:extLst>
          </p:cNvPr>
          <p:cNvSpPr/>
          <p:nvPr/>
        </p:nvSpPr>
        <p:spPr>
          <a:xfrm>
            <a:off x="0" y="0"/>
            <a:ext cx="12192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091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50AB4-2F7F-C4CC-28F4-C5005AA8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latin typeface="Abril Fatface" panose="02000503000000020003" pitchFamily="2" charset="-18"/>
              </a:rPr>
              <a:t>CMS</a:t>
            </a:r>
            <a:r>
              <a:rPr lang="sk-SK" sz="4000" dirty="0">
                <a:latin typeface="Abril Fatface" panose="02000503000000020003" pitchFamily="2" charset="-18"/>
              </a:rPr>
              <a:t> - </a:t>
            </a:r>
            <a:r>
              <a:rPr lang="sk-SK" sz="4000" dirty="0">
                <a:solidFill>
                  <a:srgbClr val="FFBF08"/>
                </a:solidFill>
                <a:latin typeface="Abril Fatface" panose="02000503000000020003" pitchFamily="2" charset="-18"/>
              </a:rPr>
              <a:t>nevýhody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1802B7-9AAA-06A0-9299-BF11BBD9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latin typeface="+mj-lt"/>
              </a:rPr>
              <a:t>Pri inštalovaných témach si viete iba do určitej úrovne prispôsobiť web</a:t>
            </a:r>
          </a:p>
          <a:p>
            <a:r>
              <a:rPr lang="sk-SK" sz="2400" dirty="0">
                <a:latin typeface="+mj-lt"/>
              </a:rPr>
              <a:t>„Krajšia“ - Flexibilnejšia téma = viac finančných prostriedkov</a:t>
            </a:r>
          </a:p>
          <a:p>
            <a:r>
              <a:rPr lang="sk-SK" sz="2400" dirty="0">
                <a:latin typeface="+mj-lt"/>
              </a:rPr>
              <a:t>Zásahy do kódu môžu spôsobiť znefunkčnenie stránky resp. jeho súčastí</a:t>
            </a:r>
          </a:p>
          <a:p>
            <a:r>
              <a:rPr lang="sk-SK" sz="2400" dirty="0">
                <a:latin typeface="+mj-lt"/>
              </a:rPr>
              <a:t>Nie všetky pluginy sú dostupné pre všetky krajiny</a:t>
            </a:r>
          </a:p>
          <a:p>
            <a:pPr lvl="1"/>
            <a:r>
              <a:rPr lang="sk-SK" dirty="0">
                <a:latin typeface="+mj-lt"/>
              </a:rPr>
              <a:t>Jazyková prevaha Angličtiny</a:t>
            </a:r>
          </a:p>
          <a:p>
            <a:pPr lvl="1"/>
            <a:endParaRPr lang="sk-SK" dirty="0">
              <a:latin typeface="+mj-lt"/>
            </a:endParaRPr>
          </a:p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Spoľahlivého programátora nik nenahradí</a:t>
            </a:r>
            <a:endParaRPr lang="sk-SK" sz="2400" dirty="0">
              <a:solidFill>
                <a:srgbClr val="FFBF08"/>
              </a:solidFill>
              <a:latin typeface="+mj-lt"/>
            </a:endParaRP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FD62EF6-0386-507B-E070-7D616BB2F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35" y="3464611"/>
            <a:ext cx="2023660" cy="29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57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5710A-7400-8EF4-D076-E5C497A8C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44FC8-3473-DAA5-D2A1-24233BA4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5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dirty="0">
                <a:latin typeface="Abril Fatface" panose="02000503000000020003" pitchFamily="2" charset="-18"/>
              </a:rPr>
              <a:t>Zoznam všetkých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tagov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421297-D0E1-602E-33B4-A7DE194C4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75825"/>
            <a:ext cx="10515600" cy="501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b="1" dirty="0">
                <a:solidFill>
                  <a:srgbClr val="4042E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www.w3schools.com/tags/</a:t>
            </a:r>
            <a:endParaRPr lang="sk-SK" sz="2000" b="1" dirty="0">
              <a:solidFill>
                <a:srgbClr val="4042E2"/>
              </a:solidFill>
            </a:endParaRPr>
          </a:p>
          <a:p>
            <a:pPr marL="0" indent="0">
              <a:buNone/>
            </a:pPr>
            <a:endParaRPr lang="sk-SK" sz="2000" dirty="0">
              <a:latin typeface="+mj-lt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3853291-C760-7124-0C2E-8D68C43718C5}"/>
              </a:ext>
            </a:extLst>
          </p:cNvPr>
          <p:cNvSpPr txBox="1">
            <a:spLocks/>
          </p:cNvSpPr>
          <p:nvPr/>
        </p:nvSpPr>
        <p:spPr>
          <a:xfrm>
            <a:off x="838200" y="2526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>
                <a:solidFill>
                  <a:srgbClr val="68E073"/>
                </a:solidFill>
                <a:latin typeface="Abril Fatface" panose="02000503000000020003" pitchFamily="2" charset="-18"/>
              </a:rPr>
              <a:t>Video</a:t>
            </a:r>
            <a:r>
              <a:rPr lang="sk-SK" dirty="0">
                <a:latin typeface="Abril Fatface" panose="02000503000000020003" pitchFamily="2" charset="-18"/>
              </a:rPr>
              <a:t> na koniec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FAEA59AD-CD8B-56B1-ABD0-012F30659500}"/>
              </a:ext>
            </a:extLst>
          </p:cNvPr>
          <p:cNvSpPr txBox="1">
            <a:spLocks/>
          </p:cNvSpPr>
          <p:nvPr/>
        </p:nvSpPr>
        <p:spPr>
          <a:xfrm>
            <a:off x="838200" y="3987165"/>
            <a:ext cx="10515600" cy="101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dirty="0">
                <a:latin typeface="+mj-lt"/>
              </a:rPr>
              <a:t>HTML 01: Úvod do HTML, HTML tagy a prvá stránka</a:t>
            </a:r>
          </a:p>
          <a:p>
            <a:pPr algn="ctr"/>
            <a:r>
              <a:rPr lang="sk-SK" dirty="0">
                <a:solidFill>
                  <a:srgbClr val="4042E2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https://www.youtube.com/watch?v=54bRQFfKlwk</a:t>
            </a:r>
            <a:endParaRPr lang="sk-SK" dirty="0">
              <a:solidFill>
                <a:srgbClr val="4042E2"/>
              </a:solidFill>
              <a:latin typeface="+mj-lt"/>
            </a:endParaRPr>
          </a:p>
          <a:p>
            <a:pPr algn="ctr"/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B051C12-5B21-9FBC-9403-1891D6DF0DF0}"/>
              </a:ext>
            </a:extLst>
          </p:cNvPr>
          <p:cNvSpPr/>
          <p:nvPr/>
        </p:nvSpPr>
        <p:spPr>
          <a:xfrm>
            <a:off x="0" y="0"/>
            <a:ext cx="12192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610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0C8C9-4951-CFC2-D143-BD39C0D2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023"/>
            <a:ext cx="6352309" cy="1325563"/>
          </a:xfrm>
        </p:spPr>
        <p:txBody>
          <a:bodyPr>
            <a:normAutofit/>
          </a:bodyPr>
          <a:lstStyle/>
          <a:p>
            <a:pPr algn="r"/>
            <a:r>
              <a:rPr lang="sk-SK" sz="4000" dirty="0">
                <a:latin typeface="Abril Fatface" panose="02000503000000020003" pitchFamily="2" charset="-18"/>
              </a:rPr>
              <a:t>Ďakujem za </a:t>
            </a:r>
            <a:r>
              <a:rPr lang="sk-SK" sz="4000" dirty="0">
                <a:solidFill>
                  <a:srgbClr val="68E073"/>
                </a:solidFill>
                <a:latin typeface="Abril Fatface" panose="02000503000000020003" pitchFamily="2" charset="-18"/>
              </a:rPr>
              <a:t>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38689E-34ED-945C-3CBA-4AC191812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4275"/>
            <a:ext cx="6352309" cy="428625"/>
          </a:xfrm>
        </p:spPr>
        <p:txBody>
          <a:bodyPr/>
          <a:lstStyle/>
          <a:p>
            <a:pPr algn="r"/>
            <a:r>
              <a:rPr lang="sk-SK" sz="2000" dirty="0">
                <a:latin typeface="+mj-lt"/>
              </a:rPr>
              <a:t>Vaše otázky ???</a:t>
            </a:r>
          </a:p>
          <a:p>
            <a:pPr algn="r"/>
            <a:endParaRPr lang="sk-SK" dirty="0"/>
          </a:p>
        </p:txBody>
      </p:sp>
      <p:pic>
        <p:nvPicPr>
          <p:cNvPr id="5" name="Obrázok 4" descr="Obrázok, na ktorom je ošatenie, animák, stojaci, osoba&#10;&#10;Automaticky generovaný popis">
            <a:extLst>
              <a:ext uri="{FF2B5EF4-FFF2-40B4-BE49-F238E27FC236}">
                <a16:creationId xmlns:a16="http://schemas.microsoft.com/office/drawing/2014/main" id="{518DFD1D-70B1-69F4-3551-D69BE2E4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49" y="2050473"/>
            <a:ext cx="3301676" cy="39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42E32-B952-289B-B818-7213ECEA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ril Fatface" panose="02000503000000020003" pitchFamily="2" charset="-18"/>
              </a:rPr>
              <a:t>Closed vs. Open Source </a:t>
            </a:r>
            <a:r>
              <a:rPr lang="en-US" sz="4000" dirty="0">
                <a:solidFill>
                  <a:srgbClr val="FFBF08"/>
                </a:solidFill>
                <a:latin typeface="Abril Fatface" panose="02000503000000020003" pitchFamily="2" charset="-18"/>
              </a:rPr>
              <a:t>CMS </a:t>
            </a:r>
            <a:endParaRPr lang="sk-SK" sz="4000" dirty="0">
              <a:solidFill>
                <a:srgbClr val="FFBF08"/>
              </a:solidFill>
              <a:latin typeface="Abril Fatface" panose="02000503000000020003" pitchFamily="2" charset="-18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4875B6-B4AB-A072-29AA-BF1E6845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sk-SK" sz="2400" dirty="0">
                <a:latin typeface="+mj-lt"/>
              </a:rPr>
              <a:t>Základný rozdiel medzi nimi je samozrejme v tom,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či používatelia vidia do zdrojového kódu alebo nie</a:t>
            </a:r>
            <a:r>
              <a:rPr lang="sk-SK" sz="2400" dirty="0">
                <a:solidFill>
                  <a:srgbClr val="FFBF08"/>
                </a:solidFill>
                <a:latin typeface="+mj-lt"/>
              </a:rPr>
              <a:t>.</a:t>
            </a:r>
          </a:p>
          <a:p>
            <a:pPr fontAlgn="base"/>
            <a:endParaRPr lang="sk-SK" sz="2400" dirty="0">
              <a:latin typeface="+mj-lt"/>
            </a:endParaRPr>
          </a:p>
          <a:p>
            <a:pPr fontAlgn="base"/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Closed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 </a:t>
            </a:r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CMS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 môže ponúkať lepšie zabezpečenie a aj podporu </a:t>
            </a:r>
            <a:r>
              <a:rPr lang="sk-SK" sz="2400" dirty="0">
                <a:latin typeface="+mj-lt"/>
              </a:rPr>
              <a:t>svojim zákazníkom, keďže je za takýto systém na tvorbu web stránok niekto aj reálne zodpovedný. Spoločnosti, ktoré </a:t>
            </a:r>
            <a:r>
              <a:rPr lang="sk-SK" sz="2400" dirty="0" err="1">
                <a:latin typeface="+mj-lt"/>
              </a:rPr>
              <a:t>Closed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CMS</a:t>
            </a:r>
            <a:r>
              <a:rPr lang="sk-SK" sz="2400" dirty="0">
                <a:latin typeface="+mj-lt"/>
              </a:rPr>
              <a:t> vyvíjajú si účtujú pravidelné poplatky.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Čo sa týka updatov alebo nových funkcií, tie sú vo väčšine prípadov súčasťou poplatkov.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073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85451-5A97-0C64-F7C2-846AC922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Abril Fatface" panose="02000503000000020003" pitchFamily="2" charset="-18"/>
              </a:rPr>
              <a:t>Best</a:t>
            </a:r>
            <a:r>
              <a:rPr lang="sk-SK" sz="4000" dirty="0">
                <a:solidFill>
                  <a:srgbClr val="FFBF08"/>
                </a:solidFill>
                <a:latin typeface="Abril Fatface" panose="02000503000000020003" pitchFamily="2" charset="-18"/>
              </a:rPr>
              <a:t> </a:t>
            </a:r>
            <a:r>
              <a:rPr lang="sk-SK" sz="4000" dirty="0" err="1">
                <a:solidFill>
                  <a:srgbClr val="FFBF08"/>
                </a:solidFill>
                <a:latin typeface="Abril Fatface" panose="02000503000000020003" pitchFamily="2" charset="-18"/>
              </a:rPr>
              <a:t>CMS</a:t>
            </a:r>
            <a:endParaRPr lang="sk-SK" sz="4000" dirty="0">
              <a:solidFill>
                <a:srgbClr val="FFBF08"/>
              </a:solidFill>
              <a:latin typeface="Abril Fatface" panose="02000503000000020003" pitchFamily="2" charset="-18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F81BC5-DA64-3040-96AE-E7D16463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51802" cy="4351338"/>
          </a:xfrm>
        </p:spPr>
        <p:txBody>
          <a:bodyPr/>
          <a:lstStyle/>
          <a:p>
            <a:r>
              <a:rPr lang="sk-SK" sz="2800" b="1" dirty="0" err="1">
                <a:solidFill>
                  <a:srgbClr val="FFBF08"/>
                </a:solidFill>
              </a:rPr>
              <a:t>WordPress</a:t>
            </a:r>
            <a:endParaRPr lang="sk-SK" sz="2800" b="1" dirty="0">
              <a:solidFill>
                <a:srgbClr val="FFBF08"/>
              </a:solidFill>
            </a:endParaRPr>
          </a:p>
          <a:p>
            <a:r>
              <a:rPr lang="sk-SK" sz="2800" b="1" dirty="0" err="1">
                <a:solidFill>
                  <a:srgbClr val="FFBF08"/>
                </a:solidFill>
              </a:rPr>
              <a:t>Joomla</a:t>
            </a:r>
            <a:r>
              <a:rPr lang="sk-SK" sz="2800" b="1" dirty="0">
                <a:solidFill>
                  <a:srgbClr val="FFBF08"/>
                </a:solidFill>
              </a:rPr>
              <a:t>!</a:t>
            </a:r>
          </a:p>
          <a:p>
            <a:r>
              <a:rPr lang="sk-SK" sz="2800" dirty="0" err="1"/>
              <a:t>Shopify</a:t>
            </a:r>
            <a:endParaRPr lang="sk-SK" sz="2800" dirty="0"/>
          </a:p>
          <a:p>
            <a:r>
              <a:rPr lang="sk-SK" sz="2800" b="1" dirty="0" err="1">
                <a:solidFill>
                  <a:srgbClr val="FFBF08"/>
                </a:solidFill>
              </a:rPr>
              <a:t>Drupal</a:t>
            </a:r>
            <a:endParaRPr lang="sk-SK" sz="2800" b="1" dirty="0">
              <a:solidFill>
                <a:srgbClr val="FFBF08"/>
              </a:solidFill>
            </a:endParaRPr>
          </a:p>
          <a:p>
            <a:r>
              <a:rPr lang="sk-SK" sz="2800" dirty="0" err="1"/>
              <a:t>Squarespace</a:t>
            </a:r>
            <a:endParaRPr lang="sk-SK" sz="2800" dirty="0"/>
          </a:p>
          <a:p>
            <a:r>
              <a:rPr lang="sk-SK" sz="2800" b="1" dirty="0" err="1">
                <a:solidFill>
                  <a:srgbClr val="FFBF08"/>
                </a:solidFill>
              </a:rPr>
              <a:t>Wix</a:t>
            </a:r>
            <a:endParaRPr lang="sk-SK" dirty="0">
              <a:solidFill>
                <a:srgbClr val="FFBF08"/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30B46BBC-1732-C021-4934-E2EF85FB7194}"/>
              </a:ext>
            </a:extLst>
          </p:cNvPr>
          <p:cNvSpPr txBox="1">
            <a:spLocks/>
          </p:cNvSpPr>
          <p:nvPr/>
        </p:nvSpPr>
        <p:spPr>
          <a:xfrm>
            <a:off x="3710825" y="1825625"/>
            <a:ext cx="24518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 err="1"/>
              <a:t>Magento</a:t>
            </a:r>
            <a:endParaRPr lang="sk-SK" sz="2800" dirty="0"/>
          </a:p>
          <a:p>
            <a:r>
              <a:rPr lang="sk-SK" sz="2800" dirty="0" err="1"/>
              <a:t>Blogger</a:t>
            </a:r>
            <a:endParaRPr lang="sk-SK" sz="2800" dirty="0"/>
          </a:p>
          <a:p>
            <a:r>
              <a:rPr lang="sk-SK" sz="2800" dirty="0" err="1"/>
              <a:t>Bitrix</a:t>
            </a:r>
            <a:endParaRPr lang="sk-SK" sz="2800" dirty="0"/>
          </a:p>
          <a:p>
            <a:r>
              <a:rPr lang="sk-SK" sz="2800" b="1" dirty="0" err="1">
                <a:solidFill>
                  <a:srgbClr val="FFBF08"/>
                </a:solidFill>
              </a:rPr>
              <a:t>PrestaShop</a:t>
            </a:r>
            <a:endParaRPr lang="sk-SK" sz="2800" b="1" dirty="0">
              <a:solidFill>
                <a:srgbClr val="FFBF08"/>
              </a:solidFill>
            </a:endParaRPr>
          </a:p>
          <a:p>
            <a:r>
              <a:rPr lang="sk-SK" sz="2800" dirty="0" err="1"/>
              <a:t>TYPO3</a:t>
            </a:r>
            <a:endParaRPr lang="sk-SK" sz="2800" dirty="0"/>
          </a:p>
          <a:p>
            <a:r>
              <a:rPr lang="sk-SK" sz="2800" dirty="0" err="1"/>
              <a:t>OpenCart</a:t>
            </a:r>
            <a:endParaRPr lang="sk-SK" sz="2800" dirty="0"/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0C20593-51A9-11E2-9B0F-F7B6A5D2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96" y="2948416"/>
            <a:ext cx="5427247" cy="32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2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EEC23-A6EE-660A-1316-7AA8BD7D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>
                <a:solidFill>
                  <a:srgbClr val="FFBF08"/>
                </a:solidFill>
                <a:latin typeface="Abril Fatface" panose="02000503000000020003" pitchFamily="2" charset="-18"/>
              </a:rPr>
              <a:t>Joomla</a:t>
            </a:r>
            <a:r>
              <a:rPr lang="sk-SK" sz="4000" dirty="0"/>
              <a:t> - </a:t>
            </a:r>
            <a:r>
              <a:rPr lang="sk-SK" sz="4000" dirty="0" err="1"/>
              <a:t>www.joomla.org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9C64DF-D429-6095-EA47-C483D293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600" dirty="0">
                <a:latin typeface="+mj-lt"/>
              </a:rPr>
              <a:t>Prvá verzia bola k dispozícií 16. septembra </a:t>
            </a:r>
            <a:r>
              <a:rPr lang="sk-SK" sz="2600" b="1" dirty="0">
                <a:latin typeface="+mj-lt"/>
              </a:rPr>
              <a:t>2005</a:t>
            </a:r>
          </a:p>
          <a:p>
            <a:r>
              <a:rPr lang="sk-SK" sz="2600" dirty="0">
                <a:latin typeface="+mj-lt"/>
              </a:rPr>
              <a:t>Používa </a:t>
            </a:r>
            <a:r>
              <a:rPr lang="sk-SK" sz="2600" b="1" dirty="0" err="1">
                <a:latin typeface="+mj-lt"/>
              </a:rPr>
              <a:t>PHP</a:t>
            </a:r>
            <a:r>
              <a:rPr lang="sk-SK" sz="2600" dirty="0">
                <a:latin typeface="+mj-lt"/>
              </a:rPr>
              <a:t> a dáta ukladá v </a:t>
            </a:r>
            <a:r>
              <a:rPr lang="sk-SK" sz="2600" b="1" dirty="0">
                <a:latin typeface="+mj-lt"/>
              </a:rPr>
              <a:t>MySQL</a:t>
            </a:r>
          </a:p>
          <a:p>
            <a:r>
              <a:rPr lang="sk-SK" sz="2600" b="1" dirty="0">
                <a:latin typeface="+mj-lt"/>
              </a:rPr>
              <a:t>Distribuovaná zadarmo ako </a:t>
            </a:r>
            <a:r>
              <a:rPr lang="sk-SK" sz="2600" b="1" dirty="0" err="1">
                <a:latin typeface="+mj-lt"/>
              </a:rPr>
              <a:t>open</a:t>
            </a:r>
            <a:r>
              <a:rPr lang="sk-SK" sz="2600" b="1" dirty="0">
                <a:latin typeface="+mj-lt"/>
              </a:rPr>
              <a:t> </a:t>
            </a:r>
            <a:r>
              <a:rPr lang="sk-SK" sz="2600" b="1" dirty="0" err="1">
                <a:latin typeface="+mj-lt"/>
              </a:rPr>
              <a:t>source</a:t>
            </a:r>
            <a:endParaRPr lang="sk-SK" sz="2600" b="1" dirty="0">
              <a:latin typeface="+mj-lt"/>
            </a:endParaRPr>
          </a:p>
          <a:p>
            <a:r>
              <a:rPr lang="sk-SK" sz="2600" dirty="0">
                <a:latin typeface="+mj-lt"/>
              </a:rPr>
              <a:t>Rozšírenia pomocou</a:t>
            </a:r>
            <a:r>
              <a:rPr lang="sk-SK" sz="2600" b="1" dirty="0">
                <a:latin typeface="+mj-lt"/>
              </a:rPr>
              <a:t> šablón, pluginov, modulov a jazykových </a:t>
            </a:r>
            <a:r>
              <a:rPr lang="sk-SK" sz="2600" b="1" dirty="0" err="1">
                <a:latin typeface="+mj-lt"/>
              </a:rPr>
              <a:t>verzí</a:t>
            </a:r>
            <a:endParaRPr lang="sk-SK" sz="2600" b="1" dirty="0">
              <a:latin typeface="+mj-lt"/>
            </a:endParaRPr>
          </a:p>
          <a:p>
            <a:r>
              <a:rPr lang="sk-SK" sz="2600" b="1" dirty="0">
                <a:latin typeface="+mj-lt"/>
              </a:rPr>
              <a:t>Má 2 časti </a:t>
            </a:r>
          </a:p>
          <a:p>
            <a:pPr lvl="1"/>
            <a:r>
              <a:rPr lang="sk-SK" sz="2600" b="1" dirty="0">
                <a:latin typeface="+mj-lt"/>
              </a:rPr>
              <a:t>front-end </a:t>
            </a:r>
            <a:r>
              <a:rPr lang="sk-SK" sz="2600" dirty="0">
                <a:latin typeface="+mj-lt"/>
              </a:rPr>
              <a:t>(verejná časť) </a:t>
            </a:r>
          </a:p>
          <a:p>
            <a:pPr lvl="1"/>
            <a:r>
              <a:rPr lang="sk-SK" sz="2600" b="1" dirty="0" err="1">
                <a:latin typeface="+mj-lt"/>
              </a:rPr>
              <a:t>back</a:t>
            </a:r>
            <a:r>
              <a:rPr lang="sk-SK" sz="2600" b="1" dirty="0">
                <a:latin typeface="+mj-lt"/>
              </a:rPr>
              <a:t>-end </a:t>
            </a:r>
            <a:r>
              <a:rPr lang="sk-SK" sz="2600" dirty="0">
                <a:latin typeface="+mj-lt"/>
              </a:rPr>
              <a:t>(administráciu)</a:t>
            </a:r>
          </a:p>
          <a:p>
            <a:r>
              <a:rPr lang="sk-SK" sz="2600" dirty="0">
                <a:latin typeface="+mj-lt"/>
              </a:rPr>
              <a:t>Široká funkčnosť na úkor jednoduchosti ovládania </a:t>
            </a:r>
          </a:p>
          <a:p>
            <a:r>
              <a:rPr lang="sk-SK" sz="2600" dirty="0">
                <a:latin typeface="+mj-lt"/>
              </a:rPr>
              <a:t>Vhodná predovšetkým do podnikateľskej sféry, do riešení e-</a:t>
            </a:r>
            <a:r>
              <a:rPr lang="sk-SK" sz="2600" dirty="0" err="1">
                <a:latin typeface="+mj-lt"/>
              </a:rPr>
              <a:t>shopov</a:t>
            </a:r>
            <a:endParaRPr lang="sk-SK" sz="2600" dirty="0">
              <a:latin typeface="+mj-lt"/>
            </a:endParaRPr>
          </a:p>
          <a:p>
            <a:r>
              <a:rPr lang="sk-SK" sz="2600" dirty="0">
                <a:latin typeface="+mj-lt"/>
              </a:rPr>
              <a:t>Vhodná pre rozsiahlejšie webové projekty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800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0AECF-E661-42BC-2E49-E08A5D34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>
                <a:solidFill>
                  <a:srgbClr val="FFBF08"/>
                </a:solidFill>
                <a:latin typeface="Abril Fatface" panose="02000503000000020003" pitchFamily="2" charset="-18"/>
              </a:rPr>
              <a:t>Joomla</a:t>
            </a:r>
            <a:r>
              <a:rPr lang="sk-SK" sz="4000" dirty="0">
                <a:latin typeface="Abril Fatface" panose="02000503000000020003" pitchFamily="2" charset="-18"/>
              </a:rPr>
              <a:t> - nevýhody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92DC32-0F9B-410D-CA8D-0F4DDF2D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8914" cy="4351338"/>
          </a:xfrm>
        </p:spPr>
        <p:txBody>
          <a:bodyPr/>
          <a:lstStyle/>
          <a:p>
            <a:r>
              <a:rPr lang="sk-SK" sz="2400" dirty="0">
                <a:latin typeface="+mj-lt"/>
              </a:rPr>
              <a:t>Patrí medzi 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zložitejšie </a:t>
            </a:r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Open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 </a:t>
            </a:r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Source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 </a:t>
            </a:r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CMS</a:t>
            </a:r>
            <a:r>
              <a:rPr lang="sk-SK" sz="2400" dirty="0">
                <a:solidFill>
                  <a:srgbClr val="FFBF08"/>
                </a:solidFill>
                <a:latin typeface="+mj-lt"/>
              </a:rPr>
              <a:t> </a:t>
            </a:r>
            <a:r>
              <a:rPr lang="sk-SK" sz="2400" dirty="0">
                <a:latin typeface="+mj-lt"/>
              </a:rPr>
              <a:t>systémy, </a:t>
            </a:r>
          </a:p>
          <a:p>
            <a:pPr marL="0" indent="0">
              <a:buNone/>
            </a:pPr>
            <a:r>
              <a:rPr lang="sk-SK" sz="2400" dirty="0">
                <a:latin typeface="+mj-lt"/>
              </a:rPr>
              <a:t>    vyžaduje si určitý čas, kým sa s jeho funkcionalitou </a:t>
            </a:r>
          </a:p>
          <a:p>
            <a:pPr marL="0" indent="0">
              <a:buNone/>
            </a:pPr>
            <a:r>
              <a:rPr lang="sk-SK" sz="2400" dirty="0">
                <a:latin typeface="+mj-lt"/>
              </a:rPr>
              <a:t>    zoznámite. </a:t>
            </a:r>
            <a:endParaRPr lang="sk-SK" sz="2400" b="1" dirty="0">
              <a:solidFill>
                <a:srgbClr val="FFBF08"/>
              </a:solidFill>
              <a:latin typeface="+mj-lt"/>
            </a:endParaRPr>
          </a:p>
          <a:p>
            <a:endParaRPr lang="sk-SK" sz="2400" b="1" dirty="0">
              <a:solidFill>
                <a:srgbClr val="FFBF08"/>
              </a:solidFill>
              <a:latin typeface="+mj-lt"/>
            </a:endParaRPr>
          </a:p>
          <a:p>
            <a:r>
              <a:rPr lang="sk-SK" sz="2400" b="1" dirty="0">
                <a:solidFill>
                  <a:srgbClr val="FFBF08"/>
                </a:solidFill>
                <a:latin typeface="+mj-lt"/>
              </a:rPr>
              <a:t>On-</a:t>
            </a:r>
            <a:r>
              <a:rPr lang="sk-SK" sz="2400" b="1" dirty="0" err="1">
                <a:solidFill>
                  <a:srgbClr val="FFBF08"/>
                </a:solidFill>
                <a:latin typeface="+mj-lt"/>
              </a:rPr>
              <a:t>page</a:t>
            </a:r>
            <a:r>
              <a:rPr lang="sk-SK" sz="2400" b="1" dirty="0">
                <a:solidFill>
                  <a:srgbClr val="FFBF08"/>
                </a:solidFill>
                <a:latin typeface="+mj-lt"/>
              </a:rPr>
              <a:t> optimalizácia je pomerne zložitá</a:t>
            </a:r>
            <a:r>
              <a:rPr lang="sk-SK" sz="2400" dirty="0">
                <a:latin typeface="+mj-lt"/>
              </a:rPr>
              <a:t>, </a:t>
            </a:r>
          </a:p>
          <a:p>
            <a:pPr marL="0" indent="0">
              <a:buNone/>
            </a:pPr>
            <a:r>
              <a:rPr lang="sk-SK" sz="2400" dirty="0">
                <a:latin typeface="+mj-lt"/>
              </a:rPr>
              <a:t>    vyžaduje nainštalovanie rôznych pluginov. </a:t>
            </a:r>
          </a:p>
          <a:p>
            <a:r>
              <a:rPr lang="sk-SK" sz="2400" dirty="0">
                <a:latin typeface="+mj-lt"/>
              </a:rPr>
              <a:t>Neintuitívna administrácia </a:t>
            </a:r>
            <a:r>
              <a:rPr lang="sk-SK" sz="2400" dirty="0" err="1">
                <a:latin typeface="+mj-lt"/>
              </a:rPr>
              <a:t>www</a:t>
            </a:r>
            <a:r>
              <a:rPr lang="sk-SK" sz="2400" dirty="0">
                <a:latin typeface="+mj-lt"/>
              </a:rPr>
              <a:t> stránky.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DB29023-0CF2-F070-8CCE-236A269CE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70" y="3253242"/>
            <a:ext cx="2793694" cy="26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4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F69E0-4D0D-FE76-F580-E5053417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7A15E6-C577-07D9-D115-E82499DF4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b="1" dirty="0"/>
          </a:p>
          <a:p>
            <a:endParaRPr lang="sk-SK" sz="2800" b="1" dirty="0"/>
          </a:p>
          <a:p>
            <a:endParaRPr lang="sk-SK" sz="2800" b="1" dirty="0">
              <a:solidFill>
                <a:srgbClr val="FFBF08"/>
              </a:solidFill>
            </a:endParaRPr>
          </a:p>
          <a:p>
            <a:endParaRPr lang="sk-SK" sz="2800" b="1" dirty="0">
              <a:solidFill>
                <a:srgbClr val="FFBF08"/>
              </a:solidFill>
            </a:endParaRPr>
          </a:p>
          <a:p>
            <a:endParaRPr lang="sk-SK" sz="2800" b="1" dirty="0">
              <a:solidFill>
                <a:srgbClr val="FFBF08"/>
              </a:solidFill>
            </a:endParaRPr>
          </a:p>
          <a:p>
            <a:endParaRPr lang="sk-SK" sz="2800" b="1" dirty="0">
              <a:solidFill>
                <a:srgbClr val="FFBF08"/>
              </a:solidFill>
            </a:endParaRPr>
          </a:p>
          <a:p>
            <a:r>
              <a:rPr lang="sk-SK" sz="2800" b="1" dirty="0" err="1">
                <a:solidFill>
                  <a:srgbClr val="FFBF08"/>
                </a:solidFill>
              </a:rPr>
              <a:t>BACKEND</a:t>
            </a:r>
            <a:endParaRPr lang="sk-SK" sz="2800" b="1" dirty="0">
              <a:solidFill>
                <a:srgbClr val="FFBF08"/>
              </a:solidFill>
            </a:endParaRP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F25E448-FB6E-0F3A-2293-9E2B6628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04" y="210129"/>
            <a:ext cx="10266706" cy="50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06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2356</Words>
  <Application>Microsoft Office PowerPoint</Application>
  <PresentationFormat>Širokouhlá</PresentationFormat>
  <Paragraphs>370</Paragraphs>
  <Slides>41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6" baseType="lpstr">
      <vt:lpstr>Abril Fatface</vt:lpstr>
      <vt:lpstr>Arial</vt:lpstr>
      <vt:lpstr>Calibri</vt:lpstr>
      <vt:lpstr>Calibri Light</vt:lpstr>
      <vt:lpstr>Motív Office</vt:lpstr>
      <vt:lpstr>Tvorba webu </vt:lpstr>
      <vt:lpstr>CMS - Content Managment System</vt:lpstr>
      <vt:lpstr>CMS - výhody</vt:lpstr>
      <vt:lpstr>CMS - nevýhody</vt:lpstr>
      <vt:lpstr>Closed vs. Open Source CMS </vt:lpstr>
      <vt:lpstr>Best CMS</vt:lpstr>
      <vt:lpstr>Joomla - www.joomla.org</vt:lpstr>
      <vt:lpstr>Joomla - nevýhody</vt:lpstr>
      <vt:lpstr>Prezentácia programu PowerPoint</vt:lpstr>
      <vt:lpstr>Prezentácia programu PowerPoint</vt:lpstr>
      <vt:lpstr>DRUPAL - www.drupal.org</vt:lpstr>
      <vt:lpstr>DRUPAL - nevýhody</vt:lpstr>
      <vt:lpstr>Prezentácia programu PowerPoint</vt:lpstr>
      <vt:lpstr>Prezentácia programu PowerPoint</vt:lpstr>
      <vt:lpstr>WORDPRESS - www.wordpress.org</vt:lpstr>
      <vt:lpstr>WORDPRESS - nevýhody</vt:lpstr>
      <vt:lpstr>WORDPRESS - podiel na trhu</vt:lpstr>
      <vt:lpstr>FRONTEND - BACKEND</vt:lpstr>
      <vt:lpstr>Ďakujem za pozornosť </vt:lpstr>
      <vt:lpstr>Statické a dynamické stránky</vt:lpstr>
      <vt:lpstr>HTML - https://www.w3schools.com/html/</vt:lpstr>
      <vt:lpstr>   What is HTML? What Does It Do? And What Is It Used For?</vt:lpstr>
      <vt:lpstr>HTML TAGY / ELEMENTY                                                            HTML TAGY  - www.w3schools.com/tags/      </vt:lpstr>
      <vt:lpstr>HTML TAGY / ELEMENTY                                                            HTML TAGY  - www.w3schools.com/tags/      </vt:lpstr>
      <vt:lpstr>Príklad HTML</vt:lpstr>
      <vt:lpstr>Základná štruktúra HTML</vt:lpstr>
      <vt:lpstr>HEAD</vt:lpstr>
      <vt:lpstr>HEAD - TITLE – LINK - META</vt:lpstr>
      <vt:lpstr>HEAD - SCRIPT</vt:lpstr>
      <vt:lpstr>BODY</vt:lpstr>
      <vt:lpstr>Nadpis &lt;h1&gt;</vt:lpstr>
      <vt:lpstr>Linky &lt;a&gt;</vt:lpstr>
      <vt:lpstr>Odstavec – odsek textu &lt;a&gt;</vt:lpstr>
      <vt:lpstr>Zalomenia &lt;br/&gt; a &lt;hr/&gt;</vt:lpstr>
      <vt:lpstr>Zoznamy &lt;ul&gt; &lt;ol&gt; a &lt;li&gt;</vt:lpstr>
      <vt:lpstr>Obrázky &lt;img&gt;</vt:lpstr>
      <vt:lpstr>URI vs. URL</vt:lpstr>
      <vt:lpstr>Zoznam všetkých tagov</vt:lpstr>
      <vt:lpstr>Zoznam všetkých tagov</vt:lpstr>
      <vt:lpstr>Zoznam všetkých tagov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 Pallo</dc:creator>
  <cp:lastModifiedBy>Soňa Samáková</cp:lastModifiedBy>
  <cp:revision>18</cp:revision>
  <dcterms:created xsi:type="dcterms:W3CDTF">2023-11-20T11:39:20Z</dcterms:created>
  <dcterms:modified xsi:type="dcterms:W3CDTF">2024-03-17T20:54:13Z</dcterms:modified>
</cp:coreProperties>
</file>